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5" r:id="rId7"/>
    <p:sldId id="276" r:id="rId8"/>
    <p:sldId id="278" r:id="rId9"/>
    <p:sldId id="298" r:id="rId10"/>
    <p:sldId id="299" r:id="rId11"/>
    <p:sldId id="293" r:id="rId12"/>
    <p:sldId id="274" r:id="rId13"/>
    <p:sldId id="281" r:id="rId14"/>
    <p:sldId id="294" r:id="rId15"/>
    <p:sldId id="289" r:id="rId16"/>
    <p:sldId id="305" r:id="rId17"/>
    <p:sldId id="279" r:id="rId18"/>
    <p:sldId id="297" r:id="rId19"/>
    <p:sldId id="301" r:id="rId20"/>
    <p:sldId id="285" r:id="rId21"/>
    <p:sldId id="288" r:id="rId22"/>
    <p:sldId id="286" r:id="rId23"/>
    <p:sldId id="287" r:id="rId24"/>
    <p:sldId id="306" r:id="rId25"/>
    <p:sldId id="300" r:id="rId26"/>
    <p:sldId id="277" r:id="rId27"/>
    <p:sldId id="271" r:id="rId28"/>
    <p:sldId id="302" r:id="rId29"/>
    <p:sldId id="30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p:cViewPr varScale="1">
        <p:scale>
          <a:sx n="88" d="100"/>
          <a:sy n="88" d="100"/>
        </p:scale>
        <p:origin x="43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15/05/2019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15/05/2019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GB" b="1" dirty="0" smtClean="0"/>
              <a:t>Genomic dissections of inflammatory proteins</a:t>
            </a:r>
            <a:endParaRPr lang="en-GB" b="1" dirty="0"/>
          </a:p>
        </p:txBody>
      </p:sp>
      <p:sp>
        <p:nvSpPr>
          <p:cNvPr id="5" name="Subtitle 4"/>
          <p:cNvSpPr>
            <a:spLocks noGrp="1"/>
          </p:cNvSpPr>
          <p:nvPr>
            <p:ph type="subTitle" idx="1"/>
          </p:nvPr>
        </p:nvSpPr>
        <p:spPr/>
        <p:txBody>
          <a:bodyPr/>
          <a:lstStyle/>
          <a:p>
            <a:r>
              <a:rPr lang="en-GB" b="1" dirty="0"/>
              <a:t>https://jinghuazhao.github.io/INF/</a:t>
            </a:r>
            <a:endParaRPr lang="en-GB" b="1" dirty="0" smtClean="0"/>
          </a:p>
          <a:p>
            <a:r>
              <a:rPr lang="en-GB" b="1" dirty="0" smtClean="0"/>
              <a:t>On behalf of the SCALLOP/INF1 consortium</a:t>
            </a:r>
            <a:endParaRPr lang="en-GB" dirty="0"/>
          </a:p>
          <a:p>
            <a:r>
              <a:rPr lang="en-GB" dirty="0" smtClean="0"/>
              <a:t>15/5/2019</a:t>
            </a:r>
            <a:endParaRPr lang="en-GB" dirty="0"/>
          </a:p>
          <a:p>
            <a:endParaRPr lang="en-GB" dirty="0"/>
          </a:p>
        </p:txBody>
      </p:sp>
    </p:spTree>
    <p:extLst>
      <p:ext uri="{BB962C8B-B14F-4D97-AF65-F5344CB8AC3E}">
        <p14:creationId xmlns:p14="http://schemas.microsoft.com/office/powerpoint/2010/main" val="1535533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Q-Q </a:t>
            </a:r>
            <a:r>
              <a:rPr lang="en-GB" b="1" dirty="0" smtClean="0"/>
              <a:t>plot (QCGWAS)</a:t>
            </a:r>
            <a:endParaRPr lang="en-GB" b="1" dirty="0"/>
          </a:p>
        </p:txBody>
      </p:sp>
      <p:pic>
        <p:nvPicPr>
          <p:cNvPr id="6" name="Picture 5"/>
          <p:cNvPicPr>
            <a:picLocks noChangeAspect="1"/>
          </p:cNvPicPr>
          <p:nvPr/>
        </p:nvPicPr>
        <p:blipFill>
          <a:blip r:embed="rId2"/>
          <a:stretch>
            <a:fillRect/>
          </a:stretch>
        </p:blipFill>
        <p:spPr>
          <a:xfrm>
            <a:off x="3813057" y="1826989"/>
            <a:ext cx="4565885" cy="4349974"/>
          </a:xfrm>
          <a:prstGeom prst="rect">
            <a:avLst/>
          </a:prstGeom>
        </p:spPr>
      </p:pic>
    </p:spTree>
    <p:extLst>
      <p:ext uri="{BB962C8B-B14F-4D97-AF65-F5344CB8AC3E}">
        <p14:creationId xmlns:p14="http://schemas.microsoft.com/office/powerpoint/2010/main" val="1651468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065417" cy="2709001"/>
          </a:xfrm>
        </p:spPr>
        <p:txBody>
          <a:bodyPr>
            <a:normAutofit/>
          </a:bodyPr>
          <a:lstStyle/>
          <a:p>
            <a:pPr algn="ctr"/>
            <a:r>
              <a:rPr lang="en-GB" b="1" dirty="0" err="1" smtClean="0"/>
              <a:t>IFN.gamma</a:t>
            </a:r>
            <a:r>
              <a:rPr lang="en-GB" b="1" dirty="0"/>
              <a:t/>
            </a:r>
            <a:br>
              <a:rPr lang="en-GB" b="1" dirty="0"/>
            </a:br>
            <a:r>
              <a:rPr lang="en-GB" b="1" dirty="0" err="1"/>
              <a:t>ylim</a:t>
            </a:r>
            <a:r>
              <a:rPr lang="en-GB" b="1" dirty="0"/>
              <a:t>=c(0,25</a:t>
            </a:r>
            <a:r>
              <a:rPr lang="en-GB" b="1" dirty="0" smtClean="0"/>
              <a:t>)</a:t>
            </a:r>
            <a:br>
              <a:rPr lang="en-GB" b="1" dirty="0" smtClean="0"/>
            </a:br>
            <a:r>
              <a:rPr lang="en-GB" b="1" dirty="0" smtClean="0"/>
              <a:t>(</a:t>
            </a:r>
            <a:r>
              <a:rPr lang="en-GB" b="1" dirty="0" err="1" smtClean="0"/>
              <a:t>qqman</a:t>
            </a:r>
            <a:r>
              <a:rPr lang="en-GB" b="1" dirty="0" smtClean="0"/>
              <a:t>)</a:t>
            </a:r>
            <a:endParaRPr lang="en-GB" b="1" dirty="0"/>
          </a:p>
        </p:txBody>
      </p:sp>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875596" y="0"/>
            <a:ext cx="9316403" cy="6827272"/>
          </a:xfrm>
        </p:spPr>
      </p:pic>
    </p:spTree>
    <p:extLst>
      <p:ext uri="{BB962C8B-B14F-4D97-AF65-F5344CB8AC3E}">
        <p14:creationId xmlns:p14="http://schemas.microsoft.com/office/powerpoint/2010/main" val="893399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Associate information on LLOD</a:t>
            </a:r>
          </a:p>
        </p:txBody>
      </p:sp>
      <p:sp>
        <p:nvSpPr>
          <p:cNvPr id="3" name="Content Placeholder 2"/>
          <p:cNvSpPr>
            <a:spLocks noGrp="1"/>
          </p:cNvSpPr>
          <p:nvPr>
            <p:ph idx="1"/>
          </p:nvPr>
        </p:nvSpPr>
        <p:spPr/>
        <p:txBody>
          <a:bodyPr/>
          <a:lstStyle/>
          <a:p>
            <a:r>
              <a:rPr lang="en-GB" dirty="0"/>
              <a:t>An attempt was made by using </a:t>
            </a:r>
            <a:r>
              <a:rPr lang="en-GB" dirty="0" err="1"/>
              <a:t>llod</a:t>
            </a:r>
            <a:r>
              <a:rPr lang="en-GB" dirty="0"/>
              <a:t>/2.</a:t>
            </a:r>
          </a:p>
          <a:p>
            <a:r>
              <a:rPr lang="en-GB" dirty="0" smtClean="0"/>
              <a:t>~20 busy </a:t>
            </a:r>
            <a:r>
              <a:rPr lang="en-GB" dirty="0"/>
              <a:t>Manhattan plots (excessive number of significant hits) were </a:t>
            </a:r>
            <a:r>
              <a:rPr lang="en-GB" dirty="0" smtClean="0"/>
              <a:t>closely </a:t>
            </a:r>
            <a:r>
              <a:rPr lang="en-GB" dirty="0"/>
              <a:t>related to this.</a:t>
            </a:r>
          </a:p>
          <a:p>
            <a:r>
              <a:rPr lang="en-GB" dirty="0"/>
              <a:t>Although higher MAF </a:t>
            </a:r>
            <a:r>
              <a:rPr lang="en-GB" dirty="0" err="1"/>
              <a:t>cutoff</a:t>
            </a:r>
            <a:r>
              <a:rPr lang="en-GB" dirty="0"/>
              <a:t> could do away with busy </a:t>
            </a:r>
            <a:r>
              <a:rPr lang="en-GB" dirty="0" smtClean="0"/>
              <a:t>Manhattan </a:t>
            </a:r>
            <a:r>
              <a:rPr lang="en-GB" dirty="0"/>
              <a:t>plots, </a:t>
            </a:r>
            <a:r>
              <a:rPr lang="en-GB" dirty="0" smtClean="0"/>
              <a:t>it is unusual to do so and the </a:t>
            </a:r>
            <a:r>
              <a:rPr lang="en-GB" dirty="0"/>
              <a:t>associate proteins with low &gt;LLOD% were discarded.</a:t>
            </a:r>
          </a:p>
        </p:txBody>
      </p:sp>
    </p:spTree>
    <p:extLst>
      <p:ext uri="{BB962C8B-B14F-4D97-AF65-F5344CB8AC3E}">
        <p14:creationId xmlns:p14="http://schemas.microsoft.com/office/powerpoint/2010/main" val="979399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Busy Manhattan plots and % (above LLOD)</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96651162"/>
              </p:ext>
            </p:extLst>
          </p:nvPr>
        </p:nvGraphicFramePr>
        <p:xfrm>
          <a:off x="838200" y="1782080"/>
          <a:ext cx="10515600" cy="484632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1139059030"/>
                    </a:ext>
                  </a:extLst>
                </a:gridCol>
                <a:gridCol w="2628900">
                  <a:extLst>
                    <a:ext uri="{9D8B030D-6E8A-4147-A177-3AD203B41FA5}">
                      <a16:colId xmlns:a16="http://schemas.microsoft.com/office/drawing/2014/main" val="2316377376"/>
                    </a:ext>
                  </a:extLst>
                </a:gridCol>
                <a:gridCol w="2628900">
                  <a:extLst>
                    <a:ext uri="{9D8B030D-6E8A-4147-A177-3AD203B41FA5}">
                      <a16:colId xmlns:a16="http://schemas.microsoft.com/office/drawing/2014/main" val="3075619873"/>
                    </a:ext>
                  </a:extLst>
                </a:gridCol>
                <a:gridCol w="2628900">
                  <a:extLst>
                    <a:ext uri="{9D8B030D-6E8A-4147-A177-3AD203B41FA5}">
                      <a16:colId xmlns:a16="http://schemas.microsoft.com/office/drawing/2014/main" val="80889694"/>
                    </a:ext>
                  </a:extLst>
                </a:gridCol>
              </a:tblGrid>
              <a:tr h="377644">
                <a:tc>
                  <a:txBody>
                    <a:bodyPr/>
                    <a:lstStyle/>
                    <a:p>
                      <a:r>
                        <a:rPr lang="en-GB" sz="2000" dirty="0"/>
                        <a:t>Protein</a:t>
                      </a:r>
                    </a:p>
                  </a:txBody>
                  <a:tcPr/>
                </a:tc>
                <a:tc>
                  <a:txBody>
                    <a:bodyPr/>
                    <a:lstStyle/>
                    <a:p>
                      <a:pPr algn="l"/>
                      <a:r>
                        <a:rPr lang="en-GB" sz="2000" dirty="0"/>
                        <a:t>%</a:t>
                      </a:r>
                    </a:p>
                  </a:txBody>
                  <a:tcPr/>
                </a:tc>
                <a:tc>
                  <a:txBody>
                    <a:bodyPr/>
                    <a:lstStyle/>
                    <a:p>
                      <a:r>
                        <a:rPr lang="en-GB" sz="2000" dirty="0"/>
                        <a:t>Protein (continued)</a:t>
                      </a:r>
                    </a:p>
                  </a:txBody>
                  <a:tcPr/>
                </a:tc>
                <a:tc>
                  <a:txBody>
                    <a:bodyPr/>
                    <a:lstStyle/>
                    <a:p>
                      <a:pPr algn="l"/>
                      <a:r>
                        <a:rPr lang="en-GB" sz="2000" dirty="0"/>
                        <a:t>% (continued)</a:t>
                      </a:r>
                    </a:p>
                  </a:txBody>
                  <a:tcPr/>
                </a:tc>
                <a:extLst>
                  <a:ext uri="{0D108BD9-81ED-4DB2-BD59-A6C34878D82A}">
                    <a16:rowId xmlns:a16="http://schemas.microsoft.com/office/drawing/2014/main" val="2303799647"/>
                  </a:ext>
                </a:extLst>
              </a:tr>
              <a:tr h="370840">
                <a:tc>
                  <a:txBody>
                    <a:bodyPr/>
                    <a:lstStyle/>
                    <a:p>
                      <a:pPr algn="l" fontAlgn="b"/>
                      <a:r>
                        <a:rPr lang="en-GB" sz="2000" b="0" i="0" u="none" strike="noStrike" dirty="0">
                          <a:solidFill>
                            <a:srgbClr val="000000"/>
                          </a:solidFill>
                          <a:effectLst/>
                          <a:latin typeface="Calibri" panose="020F0502020204030204" pitchFamily="34" charset="0"/>
                        </a:rPr>
                        <a:t>L.15RA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0.841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IL13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0.062</a:t>
                      </a:r>
                    </a:p>
                  </a:txBody>
                  <a:tcPr marL="7620" marR="7620" marT="7620" marB="0" anchor="b"/>
                </a:tc>
                <a:extLst>
                  <a:ext uri="{0D108BD9-81ED-4DB2-BD59-A6C34878D82A}">
                    <a16:rowId xmlns:a16="http://schemas.microsoft.com/office/drawing/2014/main" val="2586687149"/>
                  </a:ext>
                </a:extLst>
              </a:tr>
              <a:tr h="370840">
                <a:tc>
                  <a:txBody>
                    <a:bodyPr/>
                    <a:lstStyle/>
                    <a:p>
                      <a:pPr algn="l" fontAlgn="b"/>
                      <a:r>
                        <a:rPr lang="en-GB" sz="2000" b="0" i="0" u="none" strike="noStrike" dirty="0">
                          <a:solidFill>
                            <a:srgbClr val="000000"/>
                          </a:solidFill>
                          <a:effectLst/>
                          <a:latin typeface="Calibri" panose="020F0502020204030204" pitchFamily="34" charset="0"/>
                        </a:rPr>
                        <a:t>ST1A1</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0.808</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0.057</a:t>
                      </a:r>
                    </a:p>
                  </a:txBody>
                  <a:tcPr marL="7620" marR="7620" marT="7620" marB="0" anchor="b"/>
                </a:tc>
                <a:extLst>
                  <a:ext uri="{0D108BD9-81ED-4DB2-BD59-A6C34878D82A}">
                    <a16:rowId xmlns:a16="http://schemas.microsoft.com/office/drawing/2014/main" val="2582555723"/>
                  </a:ext>
                </a:extLst>
              </a:tr>
              <a:tr h="370840">
                <a:tc>
                  <a:txBody>
                    <a:bodyPr/>
                    <a:lstStyle/>
                    <a:p>
                      <a:pPr algn="l" fontAlgn="b"/>
                      <a:r>
                        <a:rPr lang="en-GB" sz="2000" b="0" i="0" u="none" strike="noStrike" dirty="0">
                          <a:solidFill>
                            <a:srgbClr val="000000"/>
                          </a:solidFill>
                          <a:effectLst/>
                          <a:latin typeface="Calibri" panose="020F0502020204030204" pitchFamily="34" charset="0"/>
                        </a:rPr>
                        <a:t>MCP.3</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0.804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0.051</a:t>
                      </a:r>
                    </a:p>
                  </a:txBody>
                  <a:tcPr marL="7620" marR="7620" marT="7620" marB="0" anchor="b"/>
                </a:tc>
                <a:extLst>
                  <a:ext uri="{0D108BD9-81ED-4DB2-BD59-A6C34878D82A}">
                    <a16:rowId xmlns:a16="http://schemas.microsoft.com/office/drawing/2014/main" val="3690476276"/>
                  </a:ext>
                </a:extLst>
              </a:tr>
              <a:tr h="370840">
                <a:tc>
                  <a:txBody>
                    <a:bodyPr/>
                    <a:lstStyle/>
                    <a:p>
                      <a:pPr algn="l" fontAlgn="b"/>
                      <a:r>
                        <a:rPr lang="en-GB" sz="2000" b="0" i="0" u="none" strike="noStrike" dirty="0">
                          <a:solidFill>
                            <a:srgbClr val="000000"/>
                          </a:solidFill>
                          <a:effectLst/>
                          <a:latin typeface="Calibri" panose="020F0502020204030204" pitchFamily="34" charset="0"/>
                        </a:rPr>
                        <a:t>FGF.5</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0.652</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IL.20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0.046</a:t>
                      </a:r>
                    </a:p>
                  </a:txBody>
                  <a:tcPr marL="7620" marR="7620" marT="7620" marB="0" anchor="b"/>
                </a:tc>
                <a:extLst>
                  <a:ext uri="{0D108BD9-81ED-4DB2-BD59-A6C34878D82A}">
                    <a16:rowId xmlns:a16="http://schemas.microsoft.com/office/drawing/2014/main" val="269389694"/>
                  </a:ext>
                </a:extLst>
              </a:tr>
              <a:tr h="370840">
                <a:tc>
                  <a:txBody>
                    <a:bodyPr/>
                    <a:lstStyle/>
                    <a:p>
                      <a:pPr algn="l" fontAlgn="b"/>
                      <a:r>
                        <a:rPr lang="en-GB" sz="2000" b="0" i="0" u="none" strike="noStrike" dirty="0">
                          <a:solidFill>
                            <a:srgbClr val="000000"/>
                          </a:solidFill>
                          <a:effectLst/>
                          <a:latin typeface="Calibri" panose="020F0502020204030204" pitchFamily="34" charset="0"/>
                        </a:rPr>
                        <a:t>AXIN1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0.425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NRTN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0.039</a:t>
                      </a:r>
                    </a:p>
                  </a:txBody>
                  <a:tcPr marL="7620" marR="7620" marT="7620" marB="0" anchor="b"/>
                </a:tc>
                <a:extLst>
                  <a:ext uri="{0D108BD9-81ED-4DB2-BD59-A6C34878D82A}">
                    <a16:rowId xmlns:a16="http://schemas.microsoft.com/office/drawing/2014/main" val="15900228"/>
                  </a:ext>
                </a:extLst>
              </a:tr>
              <a:tr h="370840">
                <a:tc>
                  <a:txBody>
                    <a:bodyPr/>
                    <a:lstStyle/>
                    <a:p>
                      <a:pPr algn="l" fontAlgn="b"/>
                      <a:r>
                        <a:rPr lang="en-GB" sz="2000" b="0" i="0" u="none" strike="noStrike" dirty="0">
                          <a:solidFill>
                            <a:srgbClr val="000000"/>
                          </a:solidFill>
                          <a:effectLst/>
                          <a:latin typeface="Calibri" panose="020F0502020204030204" pitchFamily="34" charset="0"/>
                        </a:rPr>
                        <a:t>IL.17A</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0.380</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ARTN</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0.035</a:t>
                      </a:r>
                    </a:p>
                  </a:txBody>
                  <a:tcPr marL="7620" marR="7620" marT="7620" marB="0" anchor="b"/>
                </a:tc>
                <a:extLst>
                  <a:ext uri="{0D108BD9-81ED-4DB2-BD59-A6C34878D82A}">
                    <a16:rowId xmlns:a16="http://schemas.microsoft.com/office/drawing/2014/main" val="675643637"/>
                  </a:ext>
                </a:extLst>
              </a:tr>
              <a:tr h="370840">
                <a:tc>
                  <a:txBody>
                    <a:bodyPr/>
                    <a:lstStyle/>
                    <a:p>
                      <a:pPr algn="l" fontAlgn="b"/>
                      <a:r>
                        <a:rPr lang="en-GB" sz="2000" b="0" i="0" u="none" strike="noStrike" dirty="0">
                          <a:solidFill>
                            <a:srgbClr val="000000"/>
                          </a:solidFill>
                          <a:effectLst/>
                          <a:latin typeface="Calibri" panose="020F0502020204030204" pitchFamily="34" charset="0"/>
                        </a:rPr>
                        <a:t>IL.17C</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0.369</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IL.1.alpha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0.025</a:t>
                      </a:r>
                    </a:p>
                  </a:txBody>
                  <a:tcPr marL="7620" marR="7620" marT="7620" marB="0" anchor="b"/>
                </a:tc>
                <a:extLst>
                  <a:ext uri="{0D108BD9-81ED-4DB2-BD59-A6C34878D82A}">
                    <a16:rowId xmlns:a16="http://schemas.microsoft.com/office/drawing/2014/main" val="3210588123"/>
                  </a:ext>
                </a:extLst>
              </a:tr>
              <a:tr h="370840">
                <a:tc>
                  <a:txBody>
                    <a:bodyPr/>
                    <a:lstStyle/>
                    <a:p>
                      <a:pPr algn="l" fontAlgn="b"/>
                      <a:r>
                        <a:rPr lang="en-GB" sz="2000" b="0" i="0" u="none" strike="noStrike">
                          <a:solidFill>
                            <a:srgbClr val="000000"/>
                          </a:solidFill>
                          <a:effectLst/>
                          <a:latin typeface="Calibri" panose="020F0502020204030204" pitchFamily="34" charset="0"/>
                        </a:rPr>
                        <a:t>IL4</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0.171</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IL.2RB</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0.023</a:t>
                      </a:r>
                    </a:p>
                  </a:txBody>
                  <a:tcPr marL="7620" marR="7620" marT="7620" marB="0" anchor="b"/>
                </a:tc>
                <a:extLst>
                  <a:ext uri="{0D108BD9-81ED-4DB2-BD59-A6C34878D82A}">
                    <a16:rowId xmlns:a16="http://schemas.microsoft.com/office/drawing/2014/main" val="955584402"/>
                  </a:ext>
                </a:extLst>
              </a:tr>
              <a:tr h="370840">
                <a:tc>
                  <a:txBody>
                    <a:bodyPr/>
                    <a:lstStyle/>
                    <a:p>
                      <a:pPr algn="l" fontAlgn="b"/>
                      <a:r>
                        <a:rPr lang="en-GB" sz="2000" b="0" i="0" u="none" strike="noStrike">
                          <a:solidFill>
                            <a:srgbClr val="000000"/>
                          </a:solidFill>
                          <a:effectLst/>
                          <a:latin typeface="Calibri" panose="020F0502020204030204" pitchFamily="34" charset="0"/>
                        </a:rPr>
                        <a:t>IL5</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0.162</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IL33</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0.014</a:t>
                      </a:r>
                    </a:p>
                  </a:txBody>
                  <a:tcPr marL="7620" marR="7620" marT="7620" marB="0" anchor="b"/>
                </a:tc>
                <a:extLst>
                  <a:ext uri="{0D108BD9-81ED-4DB2-BD59-A6C34878D82A}">
                    <a16:rowId xmlns:a16="http://schemas.microsoft.com/office/drawing/2014/main" val="1328683294"/>
                  </a:ext>
                </a:extLst>
              </a:tr>
              <a:tr h="370840">
                <a:tc>
                  <a:txBody>
                    <a:bodyPr/>
                    <a:lstStyle/>
                    <a:p>
                      <a:pPr algn="l" fontAlgn="b"/>
                      <a:r>
                        <a:rPr lang="en-GB" sz="2000" b="0" i="0" u="none" strike="noStrike">
                          <a:solidFill>
                            <a:srgbClr val="000000"/>
                          </a:solidFill>
                          <a:effectLst/>
                          <a:latin typeface="Calibri" panose="020F0502020204030204" pitchFamily="34" charset="0"/>
                        </a:rPr>
                        <a:t>IL.10RA</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0.149</a:t>
                      </a:r>
                    </a:p>
                  </a:txBody>
                  <a:tcPr marL="7620" marR="7620" marT="7620" marB="0" anchor="b"/>
                </a:tc>
                <a:tc>
                  <a:txBody>
                    <a:bodyPr/>
                    <a:lstStyle/>
                    <a:p>
                      <a:pPr algn="l" fontAlgn="b"/>
                      <a:r>
                        <a:rPr lang="en-GB" sz="2000" b="0" i="0" u="none" strike="noStrike" dirty="0" err="1">
                          <a:solidFill>
                            <a:srgbClr val="FF0000"/>
                          </a:solidFill>
                          <a:effectLst/>
                          <a:latin typeface="Calibri" panose="020F0502020204030204" pitchFamily="34" charset="0"/>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0.007</a:t>
                      </a:r>
                    </a:p>
                  </a:txBody>
                  <a:tcPr marL="7620" marR="7620" marT="7620" marB="0" anchor="b"/>
                </a:tc>
                <a:extLst>
                  <a:ext uri="{0D108BD9-81ED-4DB2-BD59-A6C34878D82A}">
                    <a16:rowId xmlns:a16="http://schemas.microsoft.com/office/drawing/2014/main" val="3034416076"/>
                  </a:ext>
                </a:extLst>
              </a:tr>
              <a:tr h="370840">
                <a:tc>
                  <a:txBody>
                    <a:bodyPr/>
                    <a:lstStyle/>
                    <a:p>
                      <a:pPr algn="l" fontAlgn="b"/>
                      <a:r>
                        <a:rPr lang="en-GB" sz="2000" b="0" i="0" u="none" strike="noStrike">
                          <a:solidFill>
                            <a:srgbClr val="000000"/>
                          </a:solidFill>
                          <a:effectLst/>
                          <a:latin typeface="Calibri" panose="020F0502020204030204" pitchFamily="34" charset="0"/>
                        </a:rPr>
                        <a:t>TNF</a:t>
                      </a:r>
                    </a:p>
                  </a:txBody>
                  <a:tcPr marL="7620" marR="7620" marT="7620" marB="0" anchor="b"/>
                </a:tc>
                <a:tc>
                  <a:txBody>
                    <a:bodyPr/>
                    <a:lstStyle/>
                    <a:p>
                      <a:pPr algn="l" fontAlgn="b"/>
                      <a:r>
                        <a:rPr lang="en-GB" sz="2000" b="0" i="0" u="none" strike="noStrike">
                          <a:solidFill>
                            <a:srgbClr val="000000"/>
                          </a:solidFill>
                          <a:effectLst/>
                          <a:latin typeface="Calibri" panose="020F0502020204030204" pitchFamily="34" charset="0"/>
                        </a:rPr>
                        <a:t>0.096</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TSLP</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0.005</a:t>
                      </a:r>
                    </a:p>
                  </a:txBody>
                  <a:tcPr marL="7620" marR="7620" marT="7620" marB="0" anchor="b"/>
                </a:tc>
                <a:extLst>
                  <a:ext uri="{0D108BD9-81ED-4DB2-BD59-A6C34878D82A}">
                    <a16:rowId xmlns:a16="http://schemas.microsoft.com/office/drawing/2014/main" val="2489448543"/>
                  </a:ext>
                </a:extLst>
              </a:tr>
              <a:tr h="370840">
                <a:tc>
                  <a:txBody>
                    <a:bodyPr/>
                    <a:lstStyle/>
                    <a:p>
                      <a:pPr algn="l" fontAlgn="b"/>
                      <a:r>
                        <a:rPr lang="en-GB" sz="2000" b="0" i="0" u="none" strike="noStrike">
                          <a:solidFill>
                            <a:srgbClr val="000000"/>
                          </a:solidFill>
                          <a:effectLst/>
                          <a:latin typeface="Calibri" panose="020F0502020204030204" pitchFamily="34" charset="0"/>
                        </a:rPr>
                        <a:t>LIF</a:t>
                      </a:r>
                    </a:p>
                  </a:txBody>
                  <a:tcPr marL="7620" marR="7620" marT="7620" marB="0" anchor="b"/>
                </a:tc>
                <a:tc>
                  <a:txBody>
                    <a:bodyPr/>
                    <a:lstStyle/>
                    <a:p>
                      <a:pPr algn="l" fontAlgn="b"/>
                      <a:r>
                        <a:rPr lang="en-GB" sz="2000" b="0" i="0" u="none" strike="noStrike" dirty="0">
                          <a:solidFill>
                            <a:srgbClr val="000000"/>
                          </a:solidFill>
                          <a:effectLst/>
                          <a:latin typeface="Calibri" panose="020F0502020204030204" pitchFamily="34" charset="0"/>
                        </a:rPr>
                        <a:t>0.064</a:t>
                      </a:r>
                    </a:p>
                  </a:txBody>
                  <a:tcPr marL="7620" marR="7620" marT="7620" marB="0" anchor="b"/>
                </a:tc>
                <a:tc>
                  <a:txBody>
                    <a:bodyPr/>
                    <a:lstStyle/>
                    <a:p>
                      <a:pPr algn="l" fontAlgn="b"/>
                      <a:r>
                        <a:rPr lang="en-GB" sz="2000" b="0" i="0" u="none" strike="noStrike">
                          <a:solidFill>
                            <a:srgbClr val="FF0000"/>
                          </a:solidFill>
                          <a:effectLst/>
                          <a:latin typeface="Calibri" panose="020F0502020204030204" pitchFamily="34" charset="0"/>
                        </a:rPr>
                        <a:t>IL.22.RA1</a:t>
                      </a:r>
                    </a:p>
                  </a:txBody>
                  <a:tcPr marL="7620" marR="7620" marT="7620" marB="0" anchor="b"/>
                </a:tc>
                <a:tc>
                  <a:txBody>
                    <a:bodyPr/>
                    <a:lstStyle/>
                    <a:p>
                      <a:pPr algn="l" fontAlgn="b"/>
                      <a:r>
                        <a:rPr lang="en-GB" sz="2000" b="0" i="0" u="none" strike="noStrike" dirty="0">
                          <a:solidFill>
                            <a:srgbClr val="FF0000"/>
                          </a:solidFill>
                          <a:effectLst/>
                          <a:latin typeface="Calibri" panose="020F0502020204030204" pitchFamily="34" charset="0"/>
                        </a:rPr>
                        <a:t>0.003</a:t>
                      </a: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8615388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125"/>
            <a:ext cx="3956822" cy="2709001"/>
          </a:xfrm>
        </p:spPr>
        <p:txBody>
          <a:bodyPr>
            <a:normAutofit/>
          </a:bodyPr>
          <a:lstStyle/>
          <a:p>
            <a:pPr algn="ctr"/>
            <a:r>
              <a:rPr lang="en-GB" b="1" dirty="0" err="1"/>
              <a:t>IFN.gamma</a:t>
            </a:r>
            <a:r>
              <a:rPr lang="en-GB" b="1" dirty="0"/>
              <a:t/>
            </a:r>
            <a:br>
              <a:rPr lang="en-GB" b="1" dirty="0"/>
            </a:br>
            <a:r>
              <a:rPr lang="en-GB" b="1" dirty="0" smtClean="0"/>
              <a:t>from </a:t>
            </a:r>
            <a:r>
              <a:rPr lang="en-GB" b="1" dirty="0"/>
              <a:t>&gt;1,000 signals to </a:t>
            </a:r>
            <a:r>
              <a:rPr lang="en-GB" b="1" dirty="0" smtClean="0"/>
              <a:t>none</a:t>
            </a:r>
            <a:br>
              <a:rPr lang="en-GB" b="1" dirty="0" smtClean="0"/>
            </a:br>
            <a:r>
              <a:rPr lang="en-GB" b="1" dirty="0" smtClean="0"/>
              <a:t>(</a:t>
            </a:r>
            <a:r>
              <a:rPr lang="en-GB" b="1" dirty="0" err="1" smtClean="0"/>
              <a:t>qqman</a:t>
            </a:r>
            <a:r>
              <a:rPr lang="en-GB" b="1" dirty="0" smtClean="0"/>
              <a:t>)</a:t>
            </a:r>
            <a:endParaRPr lang="en-GB" b="1" dirty="0"/>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3956822" y="0"/>
            <a:ext cx="8235178" cy="6862649"/>
          </a:xfrm>
        </p:spPr>
      </p:pic>
    </p:spTree>
    <p:extLst>
      <p:ext uri="{BB962C8B-B14F-4D97-AF65-F5344CB8AC3E}">
        <p14:creationId xmlns:p14="http://schemas.microsoft.com/office/powerpoint/2010/main" val="1749974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Identification of near-independent </a:t>
            </a:r>
            <a:r>
              <a:rPr lang="en-GB" b="1" dirty="0"/>
              <a:t>signals</a:t>
            </a:r>
          </a:p>
        </p:txBody>
      </p:sp>
      <p:sp>
        <p:nvSpPr>
          <p:cNvPr id="3" name="Content Placeholder 2"/>
          <p:cNvSpPr>
            <a:spLocks noGrp="1"/>
          </p:cNvSpPr>
          <p:nvPr>
            <p:ph idx="1"/>
          </p:nvPr>
        </p:nvSpPr>
        <p:spPr/>
        <p:txBody>
          <a:bodyPr>
            <a:normAutofit/>
          </a:bodyPr>
          <a:lstStyle/>
          <a:p>
            <a:r>
              <a:rPr lang="en-GB" dirty="0"/>
              <a:t>1KG (built from </a:t>
            </a:r>
            <a:r>
              <a:rPr lang="en-GB" dirty="0" err="1"/>
              <a:t>LocusZoom</a:t>
            </a:r>
            <a:r>
              <a:rPr lang="en-GB" dirty="0"/>
              <a:t> 1.4 </a:t>
            </a:r>
            <a:r>
              <a:rPr lang="en-GB" dirty="0" smtClean="0"/>
              <a:t>at TRYGGVE and </a:t>
            </a:r>
            <a:r>
              <a:rPr lang="en-GB" dirty="0"/>
              <a:t>also curated databases at cardio), and UK10K+1KG as LD references, with balanced (</a:t>
            </a:r>
            <a:r>
              <a:rPr lang="en-GB" i="1" dirty="0"/>
              <a:t>in </a:t>
            </a:r>
            <a:r>
              <a:rPr lang="en-GB" i="1" dirty="0" err="1"/>
              <a:t>silico</a:t>
            </a:r>
            <a:r>
              <a:rPr lang="en-GB" i="1" dirty="0"/>
              <a:t> </a:t>
            </a:r>
            <a:r>
              <a:rPr lang="en-GB" dirty="0"/>
              <a:t>experiment) and comparable parameters, i.e</a:t>
            </a:r>
            <a:r>
              <a:rPr lang="en-GB" dirty="0" smtClean="0"/>
              <a:t>., PLINK --</a:t>
            </a:r>
            <a:r>
              <a:rPr lang="en-GB" dirty="0"/>
              <a:t>clump-r2 0.1 can also give overlap with approximately independent LD bocks (see </a:t>
            </a:r>
            <a:r>
              <a:rPr lang="en-GB" dirty="0" smtClean="0"/>
              <a:t>INF1.UK10K+1KG.AILD.r2-0.1.ranges). GCTA </a:t>
            </a:r>
            <a:r>
              <a:rPr lang="en-GB" dirty="0"/>
              <a:t>--</a:t>
            </a:r>
            <a:r>
              <a:rPr lang="en-GB" dirty="0" err="1"/>
              <a:t>cojo</a:t>
            </a:r>
            <a:r>
              <a:rPr lang="en-GB" dirty="0"/>
              <a:t>-collinear </a:t>
            </a:r>
            <a:r>
              <a:rPr lang="en-GB" dirty="0" smtClean="0"/>
              <a:t>0.9 </a:t>
            </a:r>
            <a:r>
              <a:rPr lang="en-GB" dirty="0"/>
              <a:t>gives near-independent (primary + </a:t>
            </a:r>
            <a:r>
              <a:rPr lang="en-GB" dirty="0" smtClean="0"/>
              <a:t>secondary as described by </a:t>
            </a:r>
            <a:r>
              <a:rPr lang="en-GB" dirty="0" err="1" smtClean="0"/>
              <a:t>Yengo</a:t>
            </a:r>
            <a:r>
              <a:rPr lang="en-GB" dirty="0" smtClean="0"/>
              <a:t> et al 2018) </a:t>
            </a:r>
            <a:r>
              <a:rPr lang="en-GB" dirty="0"/>
              <a:t>signals</a:t>
            </a:r>
            <a:r>
              <a:rPr lang="en-GB" dirty="0" smtClean="0"/>
              <a:t>. Ultimately both were subject to </a:t>
            </a:r>
            <a:r>
              <a:rPr lang="en-GB" dirty="0" smtClean="0"/>
              <a:t>AILD </a:t>
            </a:r>
            <a:r>
              <a:rPr lang="en-GB" dirty="0" smtClean="0"/>
              <a:t>blocks.</a:t>
            </a:r>
            <a:endParaRPr lang="en-GB" dirty="0"/>
          </a:p>
          <a:p>
            <a:r>
              <a:rPr lang="en-GB" dirty="0"/>
              <a:t>INTERVAL and INF1 share similarity in both number of signals and cis/trans classification, while UK10K+1KG reference panel gave more signals than 1KG. </a:t>
            </a:r>
          </a:p>
          <a:p>
            <a:endParaRPr lang="en-GB" dirty="0"/>
          </a:p>
          <a:p>
            <a:endParaRPr lang="en-GB" dirty="0"/>
          </a:p>
        </p:txBody>
      </p:sp>
    </p:spTree>
    <p:extLst>
      <p:ext uri="{BB962C8B-B14F-4D97-AF65-F5344CB8AC3E}">
        <p14:creationId xmlns:p14="http://schemas.microsoft.com/office/powerpoint/2010/main" val="18949979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Statistics on AILD </a:t>
            </a:r>
            <a:r>
              <a:rPr lang="en-GB" b="1" dirty="0" smtClean="0"/>
              <a:t>blocks</a:t>
            </a:r>
            <a:endParaRPr lang="en-GB" b="1" dirty="0"/>
          </a:p>
        </p:txBody>
      </p:sp>
      <p:sp>
        <p:nvSpPr>
          <p:cNvPr id="3" name="Content Placeholder 2"/>
          <p:cNvSpPr>
            <a:spLocks noGrp="1"/>
          </p:cNvSpPr>
          <p:nvPr>
            <p:ph idx="1"/>
          </p:nvPr>
        </p:nvSpPr>
        <p:spPr/>
        <p:txBody>
          <a:bodyPr>
            <a:normAutofit/>
          </a:bodyPr>
          <a:lstStyle/>
          <a:p>
            <a:r>
              <a:rPr lang="en-GB" dirty="0" smtClean="0"/>
              <a:t>The predefined 1703 autosomal regions have flanking distances #SNPs correspondence such that are 250kb (36), 500kb (300) and 10mb (1701), which could lead to -38 (GCTA) or +53 (PLINK) signals.</a:t>
            </a:r>
          </a:p>
          <a:p>
            <a:r>
              <a:rPr lang="en-GB" dirty="0" smtClean="0"/>
              <a:t>Exclude regions with high LD including HLA, giving 1672 regions.</a:t>
            </a:r>
          </a:p>
          <a:p>
            <a:r>
              <a:rPr lang="en-GB" dirty="0" smtClean="0"/>
              <a:t>Overlap regions with GWAS </a:t>
            </a:r>
            <a:r>
              <a:rPr lang="en-GB" dirty="0" err="1" smtClean="0"/>
              <a:t>sumstats</a:t>
            </a:r>
            <a:r>
              <a:rPr lang="en-GB" dirty="0" smtClean="0"/>
              <a:t> to 233 protein-region pairs.</a:t>
            </a:r>
          </a:p>
          <a:p>
            <a:r>
              <a:rPr lang="en-GB" dirty="0" smtClean="0"/>
              <a:t>Obtain near-independent signals by PLINK and GCTA.</a:t>
            </a:r>
          </a:p>
          <a:p>
            <a:r>
              <a:rPr lang="en-GB" dirty="0" smtClean="0"/>
              <a:t>Conduct downstream analysis: cis/trans classification and </a:t>
            </a:r>
            <a:r>
              <a:rPr lang="en-GB" dirty="0" err="1" smtClean="0"/>
              <a:t>PhenoScanner</a:t>
            </a:r>
            <a:r>
              <a:rPr lang="en-GB" dirty="0" smtClean="0"/>
              <a:t> annotation.</a:t>
            </a:r>
          </a:p>
        </p:txBody>
      </p:sp>
    </p:spTree>
    <p:extLst>
      <p:ext uri="{BB962C8B-B14F-4D97-AF65-F5344CB8AC3E}">
        <p14:creationId xmlns:p14="http://schemas.microsoft.com/office/powerpoint/2010/main" val="1894525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Results</a:t>
            </a:r>
            <a:endParaRPr lang="en-GB" b="1" dirty="0"/>
          </a:p>
        </p:txBody>
      </p:sp>
      <p:sp>
        <p:nvSpPr>
          <p:cNvPr id="3" name="Content Placeholder 2"/>
          <p:cNvSpPr>
            <a:spLocks noGrp="1"/>
          </p:cNvSpPr>
          <p:nvPr>
            <p:ph idx="1"/>
          </p:nvPr>
        </p:nvSpPr>
        <p:spPr/>
        <p:txBody>
          <a:bodyPr>
            <a:normAutofit/>
          </a:bodyPr>
          <a:lstStyle/>
          <a:p>
            <a:r>
              <a:rPr lang="en-GB" dirty="0"/>
              <a:t>Manhattan, Q-Q, </a:t>
            </a:r>
            <a:r>
              <a:rPr lang="en-GB" dirty="0" err="1" smtClean="0"/>
              <a:t>LocusZoom</a:t>
            </a:r>
            <a:r>
              <a:rPr lang="en-GB" dirty="0" smtClean="0"/>
              <a:t> and </a:t>
            </a:r>
            <a:r>
              <a:rPr lang="en-GB" smtClean="0"/>
              <a:t>forest plots.</a:t>
            </a:r>
            <a:endParaRPr lang="en-GB" dirty="0"/>
          </a:p>
          <a:p>
            <a:r>
              <a:rPr lang="en-GB" dirty="0"/>
              <a:t>Identification of near-independent signals with </a:t>
            </a:r>
            <a:r>
              <a:rPr lang="en-GB" dirty="0" smtClean="0"/>
              <a:t>1KG, </a:t>
            </a:r>
            <a:r>
              <a:rPr lang="en-GB" dirty="0"/>
              <a:t>UK10K+1KG (INTERVAL genotypes) </a:t>
            </a:r>
            <a:r>
              <a:rPr lang="en-GB" dirty="0" smtClean="0"/>
              <a:t>and </a:t>
            </a:r>
            <a:r>
              <a:rPr lang="en-GB" dirty="0"/>
              <a:t>contrast with INTERVAL</a:t>
            </a:r>
            <a:r>
              <a:rPr lang="en-GB" dirty="0" smtClean="0"/>
              <a:t>.</a:t>
            </a:r>
          </a:p>
          <a:p>
            <a:r>
              <a:rPr lang="en-GB" dirty="0" smtClean="0"/>
              <a:t>cis/trans classification of signals.</a:t>
            </a:r>
          </a:p>
          <a:p>
            <a:r>
              <a:rPr lang="en-GB" dirty="0" smtClean="0"/>
              <a:t>Replication of findings on OPG (Kwan et al. 2014) through </a:t>
            </a:r>
            <a:r>
              <a:rPr lang="en-GB" dirty="0" err="1" smtClean="0"/>
              <a:t>PhenoScanner</a:t>
            </a:r>
            <a:r>
              <a:rPr lang="en-GB" dirty="0" smtClean="0"/>
              <a:t>, initially v1.1 and later v2.</a:t>
            </a:r>
            <a:endParaRPr lang="en-GB" dirty="0"/>
          </a:p>
        </p:txBody>
      </p:sp>
    </p:spTree>
    <p:extLst>
      <p:ext uri="{BB962C8B-B14F-4D97-AF65-F5344CB8AC3E}">
        <p14:creationId xmlns:p14="http://schemas.microsoft.com/office/powerpoint/2010/main" val="2840599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375 Signals</a:t>
            </a:r>
            <a:endParaRPr lang="en-GB" b="1" dirty="0"/>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smtClean="0">
                <a:latin typeface="Arial" charset="0"/>
                <a:ea typeface="SimSun" pitchFamily="2" charset="-122"/>
              </a:rPr>
              <a:t>355 primary+20 </a:t>
            </a:r>
            <a:r>
              <a:rPr lang="en-GB" altLang="en-US" dirty="0">
                <a:latin typeface="Arial" charset="0"/>
                <a:ea typeface="SimSun" pitchFamily="2" charset="-122"/>
              </a:rPr>
              <a:t>secondary signals</a:t>
            </a:r>
            <a:r>
              <a:rPr lang="en-GB" altLang="en-US" dirty="0" smtClean="0">
                <a:latin typeface="Arial" charset="0"/>
                <a:ea typeface="SimSun" pitchFamily="2" charset="-122"/>
              </a:rPr>
              <a:t>. </a:t>
            </a:r>
          </a:p>
          <a:p>
            <a:endParaRPr lang="en-GB" altLang="en-US" dirty="0" smtClean="0">
              <a:latin typeface="Arial" charset="0"/>
              <a:ea typeface="SimSun" pitchFamily="2" charset="-122"/>
            </a:endParaRPr>
          </a:p>
          <a:p>
            <a:endParaRPr lang="en-GB" altLang="en-US" dirty="0" smtClean="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4083915589"/>
              </p:ext>
            </p:extLst>
          </p:nvPr>
        </p:nvGraphicFramePr>
        <p:xfrm>
          <a:off x="1065348" y="2290353"/>
          <a:ext cx="5927634" cy="2955473"/>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4093">
                <a:tc gridSpan="2">
                  <a:txBody>
                    <a:bodyPr/>
                    <a:lstStyle/>
                    <a:p>
                      <a:pPr algn="l"/>
                      <a:r>
                        <a:rPr lang="en-GB" sz="2800" dirty="0" smtClean="0"/>
                        <a:t>Proteins</a:t>
                      </a:r>
                      <a:endParaRPr lang="en-GB" sz="2800" dirty="0"/>
                    </a:p>
                  </a:txBody>
                  <a:tcPr/>
                </a:tc>
                <a:tc hMerge="1">
                  <a:txBody>
                    <a:bodyPr/>
                    <a:lstStyle/>
                    <a:p>
                      <a:pPr algn="l"/>
                      <a:endParaRPr lang="en-GB" sz="2800" dirty="0"/>
                    </a:p>
                  </a:txBody>
                  <a:tcPr/>
                </a:tc>
                <a:tc>
                  <a:txBody>
                    <a:bodyPr/>
                    <a:lstStyle/>
                    <a:p>
                      <a:pPr algn="l"/>
                      <a:r>
                        <a:rPr lang="en-GB" sz="2800" dirty="0" smtClean="0"/>
                        <a:t>Signals</a:t>
                      </a:r>
                      <a:endParaRPr lang="en-GB" sz="2800" dirty="0"/>
                    </a:p>
                  </a:txBody>
                  <a:tcPr/>
                </a:tc>
                <a:extLst>
                  <a:ext uri="{0D108BD9-81ED-4DB2-BD59-A6C34878D82A}">
                    <a16:rowId xmlns:a16="http://schemas.microsoft.com/office/drawing/2014/main" val="744821832"/>
                  </a:ext>
                </a:extLst>
              </a:tr>
              <a:tr h="959033">
                <a:tc gridSpan="2">
                  <a:txBody>
                    <a:bodyPr/>
                    <a:lstStyle/>
                    <a:p>
                      <a:pPr algn="l" fontAlgn="ctr"/>
                      <a:endParaRPr lang="en-GB" sz="2800" u="none" strike="noStrike" dirty="0" smtClean="0">
                        <a:effectLst/>
                      </a:endParaRPr>
                    </a:p>
                    <a:p>
                      <a:pPr algn="l" fontAlgn="ctr"/>
                      <a:r>
                        <a:rPr lang="en-GB" sz="2800" u="none" strike="noStrike" dirty="0" smtClean="0">
                          <a:effectLst/>
                        </a:rPr>
                        <a:t>only </a:t>
                      </a:r>
                      <a:r>
                        <a:rPr lang="en-GB" sz="2800" u="none" strike="noStrike" dirty="0">
                          <a:effectLst/>
                        </a:rPr>
                        <a:t>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784">
                <a:tc gridSpan="2">
                  <a:txBody>
                    <a:bodyPr/>
                    <a:lstStyle/>
                    <a:p>
                      <a:pPr algn="l" fontAlgn="ctr"/>
                      <a:r>
                        <a:rPr lang="en-GB" sz="2800" u="none" strike="noStrike" dirty="0" smtClean="0">
                          <a:effectLst/>
                        </a:rPr>
                        <a:t>only </a:t>
                      </a:r>
                      <a:r>
                        <a:rPr lang="en-GB" sz="2800" u="none" strike="noStrike" dirty="0">
                          <a:effectLst/>
                        </a:rPr>
                        <a:t>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784">
                <a:tc gridSpan="2">
                  <a:txBody>
                    <a:bodyPr/>
                    <a:lstStyle/>
                    <a:p>
                      <a:pPr algn="l" fontAlgn="ctr"/>
                      <a:r>
                        <a:rPr lang="en-GB" sz="2800" u="none" strike="noStrike" dirty="0" smtClean="0">
                          <a:effectLst/>
                        </a:rPr>
                        <a:t>both </a:t>
                      </a:r>
                      <a:r>
                        <a:rPr lang="en-GB" sz="2800" u="none" strike="noStrike" dirty="0">
                          <a:effectLst/>
                        </a:rPr>
                        <a:t>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05784">
                <a:tc gridSpan="2">
                  <a:txBody>
                    <a:bodyPr/>
                    <a:lstStyle/>
                    <a:p>
                      <a:pPr algn="l" fontAlgn="ctr"/>
                      <a:r>
                        <a:rPr lang="en-GB" sz="2800" u="none" strike="noStrike" dirty="0" smtClean="0">
                          <a:effectLst/>
                        </a:rPr>
                        <a:t>no </a:t>
                      </a:r>
                      <a:r>
                        <a:rPr lang="en-GB" sz="2800" u="none" strike="noStrike" dirty="0" err="1" smtClean="0">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smtClean="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5514">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1100" u="none" strike="noStrike" dirty="0">
                          <a:effectLst/>
                        </a:rPr>
                        <a:t>92</a:t>
                      </a:r>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1065348" y="3004459"/>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431861"/>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smtClean="0">
                <a:latin typeface="Arial" charset="0"/>
                <a:ea typeface="SimSun" pitchFamily="2" charset="-122"/>
              </a:rPr>
              <a:t>220 cis/155 trans signals, excluding 35 signals from regions in high LD.</a:t>
            </a:r>
            <a:endParaRPr lang="en-GB" altLang="en-US" sz="2400" dirty="0">
              <a:latin typeface="Arial" charset="0"/>
              <a:ea typeface="SimSun" pitchFamily="2" charset="-122"/>
            </a:endParaRP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Annotation by </a:t>
            </a:r>
            <a:r>
              <a:rPr lang="en-GB" b="1" dirty="0" err="1" smtClean="0"/>
              <a:t>PhenoScanner</a:t>
            </a:r>
            <a:endParaRPr lang="en-GB" b="1" dirty="0"/>
          </a:p>
        </p:txBody>
      </p:sp>
      <p:sp>
        <p:nvSpPr>
          <p:cNvPr id="3" name="Content Placeholder 2"/>
          <p:cNvSpPr>
            <a:spLocks noGrp="1"/>
          </p:cNvSpPr>
          <p:nvPr>
            <p:ph idx="1"/>
          </p:nvPr>
        </p:nvSpPr>
        <p:spPr/>
        <p:txBody>
          <a:bodyPr/>
          <a:lstStyle/>
          <a:p>
            <a:r>
              <a:rPr lang="en-GB" dirty="0" err="1" smtClean="0"/>
              <a:t>PhenoScanner</a:t>
            </a:r>
            <a:r>
              <a:rPr lang="en-GB" dirty="0" smtClean="0"/>
              <a:t> v1.1. </a:t>
            </a:r>
            <a:r>
              <a:rPr lang="en-GB" smtClean="0"/>
              <a:t>esp. </a:t>
            </a:r>
            <a:r>
              <a:rPr lang="en-GB" dirty="0" smtClean="0"/>
              <a:t>on OPG by Kwan et al. (2014).</a:t>
            </a:r>
          </a:p>
          <a:p>
            <a:r>
              <a:rPr lang="en-GB" dirty="0" err="1" smtClean="0"/>
              <a:t>PhenoScanner</a:t>
            </a:r>
            <a:r>
              <a:rPr lang="en-GB" dirty="0" smtClean="0"/>
              <a:t> v2 results for INF1 as a whole and by proteins.</a:t>
            </a:r>
          </a:p>
          <a:p>
            <a:r>
              <a:rPr lang="en-GB" dirty="0" smtClean="0"/>
              <a:t>Additional results on IBD, </a:t>
            </a:r>
            <a:r>
              <a:rPr lang="en-GB" dirty="0" err="1" smtClean="0"/>
              <a:t>rheumatiod</a:t>
            </a:r>
            <a:r>
              <a:rPr lang="en-GB" dirty="0" smtClean="0"/>
              <a:t> arthritis.</a:t>
            </a:r>
          </a:p>
          <a:p>
            <a:endParaRPr lang="en-GB" dirty="0"/>
          </a:p>
        </p:txBody>
      </p:sp>
    </p:spTree>
    <p:extLst>
      <p:ext uri="{BB962C8B-B14F-4D97-AF65-F5344CB8AC3E}">
        <p14:creationId xmlns:p14="http://schemas.microsoft.com/office/powerpoint/2010/main" val="3610910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Introduction</a:t>
            </a:r>
            <a:endParaRPr lang="en-GB" b="1" dirty="0"/>
          </a:p>
        </p:txBody>
      </p:sp>
      <p:sp>
        <p:nvSpPr>
          <p:cNvPr id="3" name="Content Placeholder 2"/>
          <p:cNvSpPr>
            <a:spLocks noGrp="1"/>
          </p:cNvSpPr>
          <p:nvPr>
            <p:ph idx="1"/>
          </p:nvPr>
        </p:nvSpPr>
        <p:spPr/>
        <p:txBody>
          <a:bodyPr/>
          <a:lstStyle/>
          <a:p>
            <a:pPr>
              <a:spcBef>
                <a:spcPct val="0"/>
              </a:spcBef>
              <a:defRPr/>
            </a:pPr>
            <a:r>
              <a:rPr lang="en-US" altLang="en-US" dirty="0"/>
              <a:t>The vital role of inflammation is well-established in immune response and increasingly </a:t>
            </a:r>
            <a:r>
              <a:rPr lang="en-US" altLang="en-US" dirty="0" err="1"/>
              <a:t>recognised</a:t>
            </a:r>
            <a:r>
              <a:rPr lang="en-US" altLang="en-US" dirty="0"/>
              <a:t> in a range of pathological processes and </a:t>
            </a:r>
            <a:r>
              <a:rPr lang="en-US" altLang="en-US" dirty="0" smtClean="0"/>
              <a:t>diseases (</a:t>
            </a:r>
            <a:r>
              <a:rPr lang="en-US" altLang="en-US" dirty="0" err="1" smtClean="0"/>
              <a:t>Genz</a:t>
            </a:r>
            <a:r>
              <a:rPr lang="en-US" altLang="en-US" dirty="0" smtClean="0"/>
              <a:t> et al 2016, </a:t>
            </a:r>
            <a:r>
              <a:rPr lang="en-US" altLang="en-US" dirty="0" err="1" smtClean="0"/>
              <a:t>Niewczas</a:t>
            </a:r>
            <a:r>
              <a:rPr lang="en-US" altLang="en-US" dirty="0" smtClean="0"/>
              <a:t> et al. 2019).</a:t>
            </a:r>
            <a:endParaRPr lang="en-GB" altLang="en-US" dirty="0"/>
          </a:p>
          <a:p>
            <a:pPr>
              <a:spcBef>
                <a:spcPct val="0"/>
              </a:spcBef>
              <a:defRPr/>
            </a:pPr>
            <a:endParaRPr lang="en-GB" altLang="en-US" dirty="0"/>
          </a:p>
          <a:p>
            <a:pPr>
              <a:spcBef>
                <a:spcPct val="0"/>
              </a:spcBef>
              <a:defRPr/>
            </a:pPr>
            <a:r>
              <a:rPr lang="en-GB" altLang="en-US" dirty="0"/>
              <a:t>The </a:t>
            </a:r>
            <a:r>
              <a:rPr lang="en-GB" altLang="en-US" dirty="0" err="1"/>
              <a:t>Olink</a:t>
            </a:r>
            <a:r>
              <a:rPr lang="en-GB" altLang="en-US" dirty="0"/>
              <a:t>/inflammation </a:t>
            </a:r>
            <a:r>
              <a:rPr lang="en-GB" altLang="en-US" dirty="0" smtClean="0"/>
              <a:t>proteins combined with genomic data offer </a:t>
            </a:r>
            <a:r>
              <a:rPr lang="en-GB" altLang="en-US" dirty="0"/>
              <a:t>great opportunities to investigate the underlying </a:t>
            </a:r>
            <a:r>
              <a:rPr lang="en-GB" altLang="en-US" dirty="0" smtClean="0"/>
              <a:t>biology (Sun et al. 2018). </a:t>
            </a:r>
            <a:r>
              <a:rPr lang="en-GB" altLang="en-US" dirty="0"/>
              <a:t>We </a:t>
            </a:r>
            <a:r>
              <a:rPr lang="en-GB" altLang="en-US" dirty="0" smtClean="0"/>
              <a:t>here </a:t>
            </a:r>
            <a:r>
              <a:rPr lang="en-GB" altLang="en-US" dirty="0"/>
              <a:t>conducted </a:t>
            </a:r>
            <a:r>
              <a:rPr lang="en-GB" altLang="en-US" dirty="0" err="1"/>
              <a:t>genomewide</a:t>
            </a:r>
            <a:r>
              <a:rPr lang="en-GB" altLang="en-US" dirty="0"/>
              <a:t> association meta-analysis on </a:t>
            </a:r>
            <a:r>
              <a:rPr lang="en-GB" altLang="en-US" dirty="0" err="1"/>
              <a:t>Olink</a:t>
            </a:r>
            <a:r>
              <a:rPr lang="en-GB" altLang="en-US" dirty="0"/>
              <a:t>/Inflammation proteins from 12 studies within the SCALLOP consortium.</a:t>
            </a:r>
            <a:endParaRPr lang="en-US" altLang="en-US" dirty="0"/>
          </a:p>
          <a:p>
            <a:endParaRPr lang="en-GB" dirty="0"/>
          </a:p>
        </p:txBody>
      </p:sp>
    </p:spTree>
    <p:extLst>
      <p:ext uri="{BB962C8B-B14F-4D97-AF65-F5344CB8AC3E}">
        <p14:creationId xmlns:p14="http://schemas.microsoft.com/office/powerpoint/2010/main" val="1575681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470468"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418217" y="0"/>
            <a:ext cx="5773784"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838200" y="365125"/>
            <a:ext cx="10515600" cy="1325563"/>
          </a:xfrm>
        </p:spPr>
        <p:txBody>
          <a:bodyPr/>
          <a:lstStyle/>
          <a:p>
            <a:pPr algn="ctr"/>
            <a:r>
              <a:rPr lang="en-GB" b="1" dirty="0" smtClean="0"/>
              <a:t>Manhattan (L) and Q-Q plots (R) for OPG</a:t>
            </a:r>
            <a:endParaRPr lang="en-GB" b="1" dirty="0"/>
          </a:p>
        </p:txBody>
      </p:sp>
    </p:spTree>
    <p:extLst>
      <p:ext uri="{BB962C8B-B14F-4D97-AF65-F5344CB8AC3E}">
        <p14:creationId xmlns:p14="http://schemas.microsoft.com/office/powerpoint/2010/main" val="16197913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p:txBody>
          <a:bodyPr/>
          <a:lstStyle/>
          <a:p>
            <a:pPr algn="ctr"/>
            <a:r>
              <a:rPr lang="en-GB" b="1" dirty="0" smtClean="0"/>
              <a:t>Regional </a:t>
            </a:r>
            <a:r>
              <a:rPr lang="en-GB" b="1" dirty="0"/>
              <a:t>plot (</a:t>
            </a:r>
            <a:r>
              <a:rPr lang="en-GB" b="1" dirty="0" smtClean="0"/>
              <a:t>OPG, </a:t>
            </a:r>
            <a:r>
              <a:rPr lang="en-GB" b="1" dirty="0"/>
              <a:t>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2395728" y="1677620"/>
            <a:ext cx="7400543" cy="5180380"/>
          </a:xfrm>
        </p:spPr>
      </p:pic>
    </p:spTree>
    <p:extLst>
      <p:ext uri="{BB962C8B-B14F-4D97-AF65-F5344CB8AC3E}">
        <p14:creationId xmlns:p14="http://schemas.microsoft.com/office/powerpoint/2010/main" val="36236409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FFAF5-994F-4468-A1A8-B6A0B0A455DA}"/>
              </a:ext>
            </a:extLst>
          </p:cNvPr>
          <p:cNvSpPr>
            <a:spLocks noGrp="1"/>
          </p:cNvSpPr>
          <p:nvPr>
            <p:ph type="title"/>
          </p:nvPr>
        </p:nvSpPr>
        <p:spPr/>
        <p:txBody>
          <a:bodyPr/>
          <a:lstStyle/>
          <a:p>
            <a:pPr algn="ctr"/>
            <a:r>
              <a:rPr lang="en-GB" b="1" dirty="0" smtClean="0"/>
              <a:t>Forest </a:t>
            </a:r>
            <a:r>
              <a:rPr lang="en-GB" b="1" dirty="0"/>
              <a:t>plot </a:t>
            </a:r>
            <a:r>
              <a:rPr lang="en-GB" b="1" dirty="0" smtClean="0"/>
              <a:t>(OPG, chr8</a:t>
            </a:r>
            <a:r>
              <a:rPr lang="en-GB" b="1" dirty="0"/>
              <a:t>)</a:t>
            </a:r>
            <a:endParaRPr lang="en-GB" dirty="0"/>
          </a:p>
        </p:txBody>
      </p:sp>
      <p:pic>
        <p:nvPicPr>
          <p:cNvPr id="5" name="Content Placeholder 4">
            <a:extLst>
              <a:ext uri="{FF2B5EF4-FFF2-40B4-BE49-F238E27FC236}">
                <a16:creationId xmlns:a16="http://schemas.microsoft.com/office/drawing/2014/main" id="{A07A1DD0-660D-46F3-9343-08466C095A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7448" y="1323762"/>
            <a:ext cx="10149840" cy="5534238"/>
          </a:xfrm>
        </p:spPr>
      </p:pic>
    </p:spTree>
    <p:extLst>
      <p:ext uri="{BB962C8B-B14F-4D97-AF65-F5344CB8AC3E}">
        <p14:creationId xmlns:p14="http://schemas.microsoft.com/office/powerpoint/2010/main" val="2359080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819E8-8EB2-4497-862D-5FCFEF046FF5}"/>
              </a:ext>
            </a:extLst>
          </p:cNvPr>
          <p:cNvSpPr>
            <a:spLocks noGrp="1"/>
          </p:cNvSpPr>
          <p:nvPr>
            <p:ph type="title"/>
          </p:nvPr>
        </p:nvSpPr>
        <p:spPr/>
        <p:txBody>
          <a:bodyPr/>
          <a:lstStyle/>
          <a:p>
            <a:pPr algn="ctr"/>
            <a:r>
              <a:rPr lang="en-GB" b="1" dirty="0" smtClean="0"/>
              <a:t>Forest </a:t>
            </a:r>
            <a:r>
              <a:rPr lang="en-GB" b="1" dirty="0"/>
              <a:t>plot </a:t>
            </a:r>
            <a:r>
              <a:rPr lang="en-GB" b="1" dirty="0" smtClean="0"/>
              <a:t>(OPG, chr17</a:t>
            </a:r>
            <a:r>
              <a:rPr lang="en-GB" b="1" dirty="0"/>
              <a:t>)</a:t>
            </a:r>
            <a:endParaRPr lang="en-GB" dirty="0"/>
          </a:p>
        </p:txBody>
      </p:sp>
      <p:pic>
        <p:nvPicPr>
          <p:cNvPr id="5" name="Content Placeholder 4">
            <a:extLst>
              <a:ext uri="{FF2B5EF4-FFF2-40B4-BE49-F238E27FC236}">
                <a16:creationId xmlns:a16="http://schemas.microsoft.com/office/drawing/2014/main" id="{23B53529-B7FB-42CC-8A82-9505A02FB2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136" y="1365504"/>
            <a:ext cx="10741152" cy="5432406"/>
          </a:xfrm>
        </p:spPr>
      </p:pic>
    </p:spTree>
    <p:extLst>
      <p:ext uri="{BB962C8B-B14F-4D97-AF65-F5344CB8AC3E}">
        <p14:creationId xmlns:p14="http://schemas.microsoft.com/office/powerpoint/2010/main" val="41075916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Effect size ~ AF (L) and </a:t>
            </a:r>
            <a:r>
              <a:rPr lang="en-GB" b="1" smtClean="0"/>
              <a:t>meta/J (R, r=0.93)</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7413" y="1480455"/>
            <a:ext cx="5377543" cy="5377543"/>
          </a:xfrm>
          <a:prstGeom prst="rect">
            <a:avLst/>
          </a:prstGeom>
        </p:spPr>
      </p:pic>
      <p:pic>
        <p:nvPicPr>
          <p:cNvPr id="5" name="Picture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797043" y="1480455"/>
            <a:ext cx="5377544" cy="5377544"/>
          </a:xfrm>
          <a:prstGeom prst="rect">
            <a:avLst/>
          </a:prstGeom>
        </p:spPr>
      </p:pic>
    </p:spTree>
    <p:extLst>
      <p:ext uri="{BB962C8B-B14F-4D97-AF65-F5344CB8AC3E}">
        <p14:creationId xmlns:p14="http://schemas.microsoft.com/office/powerpoint/2010/main" val="94326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Conclusion</a:t>
            </a:r>
            <a:endParaRPr lang="en-GB" b="1" dirty="0"/>
          </a:p>
        </p:txBody>
      </p:sp>
      <p:sp>
        <p:nvSpPr>
          <p:cNvPr id="3" name="Content Placeholder 2"/>
          <p:cNvSpPr>
            <a:spLocks noGrp="1"/>
          </p:cNvSpPr>
          <p:nvPr>
            <p:ph idx="1"/>
          </p:nvPr>
        </p:nvSpPr>
        <p:spPr/>
        <p:txBody>
          <a:bodyPr>
            <a:normAutofit fontScale="92500"/>
          </a:bodyPr>
          <a:lstStyle/>
          <a:p>
            <a:r>
              <a:rPr lang="en-GB" altLang="en-US" dirty="0" smtClean="0">
                <a:latin typeface="Arial" charset="0"/>
              </a:rPr>
              <a:t>The </a:t>
            </a:r>
            <a:r>
              <a:rPr lang="en-GB" altLang="en-US" dirty="0">
                <a:latin typeface="Arial" charset="0"/>
              </a:rPr>
              <a:t>joint/conditional analysis took full advantage of the approximately independent LD blocks which </a:t>
            </a:r>
            <a:r>
              <a:rPr lang="en-GB" altLang="en-US" dirty="0" smtClean="0">
                <a:latin typeface="Arial" charset="0"/>
              </a:rPr>
              <a:t>resolves </a:t>
            </a:r>
            <a:r>
              <a:rPr lang="en-GB" altLang="en-US" dirty="0">
                <a:latin typeface="Arial" charset="0"/>
              </a:rPr>
              <a:t>the uncertainty in LD-window </a:t>
            </a:r>
            <a:r>
              <a:rPr lang="en-GB" altLang="en-US" dirty="0" smtClean="0">
                <a:latin typeface="Arial" charset="0"/>
              </a:rPr>
              <a:t>specification. </a:t>
            </a:r>
            <a:r>
              <a:rPr lang="en-GB" altLang="en-US" dirty="0">
                <a:latin typeface="Arial" charset="0"/>
              </a:rPr>
              <a:t>The specific findings on OPG </a:t>
            </a:r>
            <a:r>
              <a:rPr lang="en-GB" altLang="en-US" dirty="0" smtClean="0">
                <a:latin typeface="Arial" charset="0"/>
              </a:rPr>
              <a:t>(and also TNFSF14, IL12B, not shown) were </a:t>
            </a:r>
            <a:r>
              <a:rPr lang="en-GB" altLang="en-US" dirty="0">
                <a:latin typeface="Arial" charset="0"/>
              </a:rPr>
              <a:t>just </a:t>
            </a:r>
            <a:r>
              <a:rPr lang="en-GB" altLang="en-US" dirty="0" smtClean="0">
                <a:latin typeface="Arial" charset="0"/>
              </a:rPr>
              <a:t>examples </a:t>
            </a:r>
            <a:r>
              <a:rPr lang="en-GB" altLang="en-US" dirty="0">
                <a:latin typeface="Arial" charset="0"/>
              </a:rPr>
              <a:t>that we would be able to replicate earlier work </a:t>
            </a:r>
            <a:r>
              <a:rPr lang="en-GB" altLang="en-US" dirty="0" smtClean="0">
                <a:latin typeface="Arial" charset="0"/>
              </a:rPr>
              <a:t>but on </a:t>
            </a:r>
            <a:r>
              <a:rPr lang="en-GB" altLang="en-US" dirty="0">
                <a:latin typeface="Arial" charset="0"/>
              </a:rPr>
              <a:t>a greater scale. </a:t>
            </a:r>
            <a:r>
              <a:rPr lang="en-GB" altLang="en-US" dirty="0" smtClean="0">
                <a:latin typeface="Arial" charset="0"/>
              </a:rPr>
              <a:t>The </a:t>
            </a:r>
            <a:r>
              <a:rPr lang="en-GB" altLang="en-US" dirty="0">
                <a:latin typeface="Arial" charset="0"/>
              </a:rPr>
              <a:t>findings will corroborate with related work on broad spectrum of proteins as reported in Sun et al. (2018) as well as findings related to inflammation on the </a:t>
            </a:r>
            <a:r>
              <a:rPr lang="en-GB" altLang="en-US" dirty="0" err="1">
                <a:latin typeface="Arial" charset="0"/>
              </a:rPr>
              <a:t>SomaScan</a:t>
            </a:r>
            <a:r>
              <a:rPr lang="en-GB" altLang="en-US" dirty="0">
                <a:latin typeface="Arial" charset="0"/>
              </a:rPr>
              <a:t> panel used </a:t>
            </a:r>
            <a:r>
              <a:rPr lang="en-GB" altLang="en-US" dirty="0" smtClean="0">
                <a:latin typeface="Arial" charset="0"/>
              </a:rPr>
              <a:t>(</a:t>
            </a:r>
            <a:r>
              <a:rPr lang="en-GB" altLang="en-US" dirty="0" err="1">
                <a:latin typeface="Arial" charset="0"/>
              </a:rPr>
              <a:t>Niewczas</a:t>
            </a:r>
            <a:r>
              <a:rPr lang="en-GB" altLang="en-US" dirty="0">
                <a:latin typeface="Arial" charset="0"/>
              </a:rPr>
              <a:t> et al. 2019). </a:t>
            </a:r>
            <a:endParaRPr lang="en-GB" altLang="en-US" dirty="0" smtClean="0">
              <a:latin typeface="Arial" charset="0"/>
            </a:endParaRPr>
          </a:p>
          <a:p>
            <a:r>
              <a:rPr lang="en-GB" altLang="en-US" dirty="0" smtClean="0">
                <a:latin typeface="Arial" charset="0"/>
              </a:rPr>
              <a:t>The </a:t>
            </a:r>
            <a:r>
              <a:rPr lang="en-GB" altLang="en-US" dirty="0">
                <a:latin typeface="Arial" charset="0"/>
              </a:rPr>
              <a:t>website https://jinghuazhao.github.io/INF/ </a:t>
            </a:r>
            <a:r>
              <a:rPr lang="en-GB" altLang="en-US" dirty="0" smtClean="0">
                <a:latin typeface="Arial" charset="0"/>
              </a:rPr>
              <a:t>provides </a:t>
            </a:r>
            <a:r>
              <a:rPr lang="en-GB" altLang="en-US" dirty="0" smtClean="0">
                <a:latin typeface="Arial" charset="0"/>
              </a:rPr>
              <a:t>information </a:t>
            </a:r>
            <a:r>
              <a:rPr lang="en-GB" altLang="en-US" dirty="0" smtClean="0">
                <a:latin typeface="Arial" charset="0"/>
              </a:rPr>
              <a:t>which will also facilitate analysis from other panels in the SCALLOP consortium. Other downstream analysis will be reported separately.</a:t>
            </a:r>
            <a:endParaRPr lang="en-GB" dirty="0">
              <a:ln w="0"/>
              <a:effectLst>
                <a:outerShdw blurRad="38100" dist="19050" dir="2700000" algn="tl" rotWithShape="0">
                  <a:schemeClr val="dk1">
                    <a:alpha val="40000"/>
                  </a:schemeClr>
                </a:outerShdw>
              </a:effectLst>
              <a:latin typeface="Verdana" charset="0"/>
            </a:endParaRPr>
          </a:p>
          <a:p>
            <a:endParaRPr lang="en-GB" dirty="0"/>
          </a:p>
        </p:txBody>
      </p:sp>
    </p:spTree>
    <p:extLst>
      <p:ext uri="{BB962C8B-B14F-4D97-AF65-F5344CB8AC3E}">
        <p14:creationId xmlns:p14="http://schemas.microsoft.com/office/powerpoint/2010/main" val="3347015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Outlook of </a:t>
            </a:r>
            <a:r>
              <a:rPr lang="en-GB" b="1" dirty="0" smtClean="0"/>
              <a:t>the analysis</a:t>
            </a:r>
            <a:endParaRPr lang="en-GB" b="1" dirty="0"/>
          </a:p>
        </p:txBody>
      </p:sp>
      <p:sp>
        <p:nvSpPr>
          <p:cNvPr id="3" name="Content Placeholder 2"/>
          <p:cNvSpPr>
            <a:spLocks noGrp="1"/>
          </p:cNvSpPr>
          <p:nvPr>
            <p:ph idx="1"/>
          </p:nvPr>
        </p:nvSpPr>
        <p:spPr/>
        <p:txBody>
          <a:bodyPr>
            <a:normAutofit fontScale="85000" lnSpcReduction="10000"/>
          </a:bodyPr>
          <a:lstStyle/>
          <a:p>
            <a:r>
              <a:rPr lang="en-GB" dirty="0"/>
              <a:t>Discovery, replication – INTERVAL, meta-analysis, NSPHS.</a:t>
            </a:r>
          </a:p>
          <a:p>
            <a:r>
              <a:rPr lang="en-GB" dirty="0" smtClean="0"/>
              <a:t>Near-independent signals. PLINK </a:t>
            </a:r>
            <a:r>
              <a:rPr lang="en-GB" dirty="0"/>
              <a:t>–clump </a:t>
            </a:r>
            <a:r>
              <a:rPr lang="en-GB" dirty="0" smtClean="0"/>
              <a:t>is based on p-value and r2 with more signals than GCTA –</a:t>
            </a:r>
            <a:r>
              <a:rPr lang="en-GB" dirty="0" err="1" smtClean="0"/>
              <a:t>cojo</a:t>
            </a:r>
            <a:r>
              <a:rPr lang="en-GB" dirty="0" smtClean="0"/>
              <a:t> analysis, both within AILD </a:t>
            </a:r>
            <a:r>
              <a:rPr lang="en-GB" dirty="0"/>
              <a:t>blocks </a:t>
            </a:r>
            <a:r>
              <a:rPr lang="en-GB" dirty="0" smtClean="0"/>
              <a:t>with the same prospect for </a:t>
            </a:r>
            <a:r>
              <a:rPr lang="en-GB" dirty="0" err="1"/>
              <a:t>finemapping</a:t>
            </a:r>
            <a:r>
              <a:rPr lang="en-GB" dirty="0"/>
              <a:t> – PLINK, GCTA, </a:t>
            </a:r>
            <a:r>
              <a:rPr lang="en-GB" dirty="0" err="1"/>
              <a:t>finemap</a:t>
            </a:r>
            <a:r>
              <a:rPr lang="en-GB" dirty="0"/>
              <a:t>, and JAM, among others</a:t>
            </a:r>
            <a:r>
              <a:rPr lang="en-GB" dirty="0" smtClean="0"/>
              <a:t>.</a:t>
            </a:r>
          </a:p>
          <a:p>
            <a:r>
              <a:rPr lang="en-GB" dirty="0" smtClean="0"/>
              <a:t>Effect size/AF plot and in relation to power/winner’s curse – INTERVAL </a:t>
            </a:r>
            <a:r>
              <a:rPr lang="en-GB" dirty="0"/>
              <a:t>vs INF1.</a:t>
            </a:r>
          </a:p>
          <a:p>
            <a:r>
              <a:rPr lang="en-GB" dirty="0"/>
              <a:t>Additional information on genotyping and cohort characteristics needs to be requested for the paper.</a:t>
            </a:r>
          </a:p>
          <a:p>
            <a:r>
              <a:rPr lang="en-GB" dirty="0" smtClean="0"/>
              <a:t>Further downstream </a:t>
            </a:r>
            <a:r>
              <a:rPr lang="en-GB" dirty="0"/>
              <a:t>analysis with </a:t>
            </a:r>
            <a:r>
              <a:rPr lang="en-GB" dirty="0" err="1" smtClean="0"/>
              <a:t>PhenoScanner</a:t>
            </a:r>
            <a:r>
              <a:rPr lang="en-GB" dirty="0" smtClean="0"/>
              <a:t>, </a:t>
            </a:r>
            <a:r>
              <a:rPr lang="en-GB" dirty="0" err="1" smtClean="0"/>
              <a:t>ProGeM</a:t>
            </a:r>
            <a:r>
              <a:rPr lang="en-GB" dirty="0" smtClean="0"/>
              <a:t>(?) and MR.</a:t>
            </a:r>
            <a:endParaRPr lang="en-GB" dirty="0"/>
          </a:p>
          <a:p>
            <a:r>
              <a:rPr lang="en-GB" dirty="0" smtClean="0"/>
              <a:t>Elementary </a:t>
            </a:r>
            <a:r>
              <a:rPr lang="en-GB" dirty="0"/>
              <a:t>summary statistics such as h2 from INTERVAL, with KORA relatively small for GCTA and possibly with INF1 for HESS. This was examined by Kwan et al. (2014) whose results on OPG were replicated from the analysis.</a:t>
            </a:r>
          </a:p>
        </p:txBody>
      </p:sp>
    </p:spTree>
    <p:extLst>
      <p:ext uri="{BB962C8B-B14F-4D97-AF65-F5344CB8AC3E}">
        <p14:creationId xmlns:p14="http://schemas.microsoft.com/office/powerpoint/2010/main" val="159698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Additional </a:t>
            </a:r>
            <a:r>
              <a:rPr lang="en-US" b="1" dirty="0" smtClean="0"/>
              <a:t>aspects</a:t>
            </a:r>
            <a:endParaRPr lang="en-GB" b="1" dirty="0"/>
          </a:p>
        </p:txBody>
      </p:sp>
      <p:sp>
        <p:nvSpPr>
          <p:cNvPr id="3" name="Content Placeholder 2"/>
          <p:cNvSpPr>
            <a:spLocks noGrp="1"/>
          </p:cNvSpPr>
          <p:nvPr>
            <p:ph idx="1"/>
          </p:nvPr>
        </p:nvSpPr>
        <p:spPr/>
        <p:txBody>
          <a:bodyPr>
            <a:normAutofit/>
          </a:bodyPr>
          <a:lstStyle/>
          <a:p>
            <a:r>
              <a:rPr lang="en-US" dirty="0" smtClean="0"/>
              <a:t>Between-cohort </a:t>
            </a:r>
            <a:r>
              <a:rPr lang="en-US" dirty="0"/>
              <a:t>MAF-MAF </a:t>
            </a:r>
            <a:r>
              <a:rPr lang="en-US" dirty="0" smtClean="0"/>
              <a:t>plots.</a:t>
            </a:r>
            <a:endParaRPr lang="en-US" dirty="0"/>
          </a:p>
          <a:p>
            <a:r>
              <a:rPr lang="en-US" dirty="0"/>
              <a:t>P ~ N (for </a:t>
            </a:r>
            <a:r>
              <a:rPr lang="en-US" dirty="0" err="1"/>
              <a:t>finemapping</a:t>
            </a:r>
            <a:r>
              <a:rPr lang="en-US" dirty="0"/>
              <a:t>) and consistency, e.g. INTERVAL/STABILITY.</a:t>
            </a:r>
          </a:p>
          <a:p>
            <a:r>
              <a:rPr lang="en-US" dirty="0"/>
              <a:t>False negative for those in the CVD1 panel to </a:t>
            </a:r>
            <a:r>
              <a:rPr lang="en-US" dirty="0" err="1" smtClean="0"/>
              <a:t>PhenoScanner</a:t>
            </a:r>
            <a:r>
              <a:rPr lang="en-US" dirty="0" smtClean="0"/>
              <a:t>.</a:t>
            </a:r>
            <a:endParaRPr lang="en-US" dirty="0"/>
          </a:p>
          <a:p>
            <a:r>
              <a:rPr lang="en-US" dirty="0"/>
              <a:t>Chr19. NLRP12 from </a:t>
            </a:r>
            <a:r>
              <a:rPr lang="en-US" dirty="0" smtClean="0"/>
              <a:t>INTERVAL.</a:t>
            </a:r>
            <a:endParaRPr lang="en-US" dirty="0"/>
          </a:p>
          <a:p>
            <a:r>
              <a:rPr lang="en-US" dirty="0" smtClean="0"/>
              <a:t>Total </a:t>
            </a:r>
            <a:r>
              <a:rPr lang="en-US" dirty="0"/>
              <a:t># signals relative to other </a:t>
            </a:r>
            <a:r>
              <a:rPr lang="en-US" dirty="0" smtClean="0"/>
              <a:t>panels</a:t>
            </a:r>
            <a:r>
              <a:rPr lang="en-US" dirty="0" smtClean="0"/>
              <a:t>.</a:t>
            </a:r>
            <a:endParaRPr lang="en-US" dirty="0"/>
          </a:p>
        </p:txBody>
      </p:sp>
    </p:spTree>
    <p:extLst>
      <p:ext uri="{BB962C8B-B14F-4D97-AF65-F5344CB8AC3E}">
        <p14:creationId xmlns:p14="http://schemas.microsoft.com/office/powerpoint/2010/main" val="35930784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References</a:t>
            </a:r>
            <a:endParaRPr lang="en-GB" b="1" dirty="0"/>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smtClean="0"/>
              <a:t>Ganz </a:t>
            </a:r>
            <a:r>
              <a:rPr lang="en-GB" altLang="en-US" dirty="0"/>
              <a:t>P, et al. (2016). </a:t>
            </a:r>
            <a:r>
              <a:rPr lang="en-GB" altLang="en-US" dirty="0" smtClean="0"/>
              <a:t>Development </a:t>
            </a:r>
            <a:r>
              <a:rPr lang="en-GB" altLang="en-US" dirty="0"/>
              <a:t>and risk score for </a:t>
            </a:r>
            <a:r>
              <a:rPr lang="en-GB" altLang="en-US" dirty="0" smtClean="0"/>
              <a:t>based </a:t>
            </a:r>
            <a:r>
              <a:rPr lang="en-GB" altLang="en-US" dirty="0"/>
              <a:t>risk score for cardiovascular outcomes among patients with stable coronary heart disease. </a:t>
            </a:r>
            <a:r>
              <a:rPr lang="en-GB" altLang="en-US" i="1" dirty="0" smtClean="0"/>
              <a:t>JAMA </a:t>
            </a:r>
            <a:r>
              <a:rPr lang="en-GB" altLang="en-US" i="1" dirty="0"/>
              <a:t>315:2532-41</a:t>
            </a:r>
            <a:endParaRPr lang="en-GB" altLang="en-US" dirty="0"/>
          </a:p>
          <a:p>
            <a:pPr>
              <a:spcBef>
                <a:spcPct val="50000"/>
              </a:spcBef>
              <a:defRPr/>
            </a:pPr>
            <a:r>
              <a:rPr lang="en-GB" altLang="en-US" dirty="0"/>
              <a:t>Kwan JSH, et al. (2014</a:t>
            </a:r>
            <a:r>
              <a:rPr lang="en-GB" altLang="en-US" dirty="0" smtClean="0"/>
              <a:t>). Meta-analysis </a:t>
            </a:r>
            <a:r>
              <a:rPr lang="en-GB" altLang="en-US" dirty="0"/>
              <a:t>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a:t>
            </a:r>
            <a:r>
              <a:rPr lang="en-GB" altLang="en-US" i="1" dirty="0" smtClean="0"/>
              <a:t>Med </a:t>
            </a:r>
            <a:r>
              <a:rPr lang="en-GB" altLang="en-US" i="1" dirty="0"/>
              <a:t>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dirty="0" smtClean="0"/>
              <a:t>.</a:t>
            </a:r>
            <a:r>
              <a:rPr lang="en-GB" altLang="en-US" sz="2400" dirty="0" smtClean="0"/>
              <a:t> </a:t>
            </a:r>
          </a:p>
          <a:p>
            <a:r>
              <a:rPr lang="en-GB" dirty="0" err="1" smtClean="0"/>
              <a:t>Yengo</a:t>
            </a:r>
            <a:r>
              <a:rPr lang="en-GB" dirty="0" smtClean="0"/>
              <a:t> L, et al. (2018). Meta-analysis </a:t>
            </a:r>
            <a:r>
              <a:rPr lang="en-GB" dirty="0"/>
              <a:t>of genome-wide association studies </a:t>
            </a:r>
            <a:r>
              <a:rPr lang="en-GB" dirty="0" smtClean="0"/>
              <a:t>for height </a:t>
            </a:r>
            <a:r>
              <a:rPr lang="en-GB" dirty="0"/>
              <a:t>and body mass index in ∼700 000 </a:t>
            </a:r>
            <a:r>
              <a:rPr lang="en-GB" dirty="0" smtClean="0"/>
              <a:t>individuals of </a:t>
            </a:r>
            <a:r>
              <a:rPr lang="en-GB" dirty="0"/>
              <a:t>European </a:t>
            </a:r>
            <a:r>
              <a:rPr lang="en-GB" dirty="0" smtClean="0"/>
              <a:t>ancestry. </a:t>
            </a:r>
            <a:r>
              <a:rPr lang="en-GB" i="1" dirty="0" smtClean="0"/>
              <a:t>Hum </a:t>
            </a:r>
            <a:r>
              <a:rPr lang="en-GB" i="1" dirty="0" err="1" smtClean="0"/>
              <a:t>Mol</a:t>
            </a:r>
            <a:r>
              <a:rPr lang="en-GB" i="1" dirty="0" smtClean="0"/>
              <a:t> Genet </a:t>
            </a:r>
            <a:r>
              <a:rPr lang="en-GB" dirty="0" smtClean="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Acknowledgements</a:t>
            </a:r>
            <a:endParaRPr lang="en-GB" b="1" dirty="0"/>
          </a:p>
        </p:txBody>
      </p:sp>
      <p:sp>
        <p:nvSpPr>
          <p:cNvPr id="3" name="Content Placeholder 2"/>
          <p:cNvSpPr>
            <a:spLocks noGrp="1"/>
          </p:cNvSpPr>
          <p:nvPr>
            <p:ph idx="1"/>
          </p:nvPr>
        </p:nvSpPr>
        <p:spPr/>
        <p:txBody>
          <a:bodyPr/>
          <a:lstStyle/>
          <a:p>
            <a:r>
              <a:rPr lang="en-GB" b="1" dirty="0" smtClean="0"/>
              <a:t>CEU</a:t>
            </a:r>
            <a:r>
              <a:rPr lang="en-GB" dirty="0" smtClean="0"/>
              <a:t>. Adam, Jimmy, Bram.</a:t>
            </a:r>
          </a:p>
          <a:p>
            <a:r>
              <a:rPr lang="en-GB" b="1" dirty="0"/>
              <a:t>SCALLOP</a:t>
            </a:r>
            <a:r>
              <a:rPr lang="en-GB" dirty="0"/>
              <a:t>. IT and TRYGGVE, Lasse, Anders.</a:t>
            </a:r>
          </a:p>
          <a:p>
            <a:endParaRPr lang="en-GB" dirty="0"/>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9492" y="-34832"/>
            <a:ext cx="10515600" cy="879566"/>
          </a:xfrm>
        </p:spPr>
        <p:txBody>
          <a:bodyPr/>
          <a:lstStyle/>
          <a:p>
            <a:pPr algn="ctr"/>
            <a:r>
              <a:rPr lang="en-GB" b="1" dirty="0"/>
              <a:t>Study information</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61831115"/>
              </p:ext>
            </p:extLst>
          </p:nvPr>
        </p:nvGraphicFramePr>
        <p:xfrm>
          <a:off x="1384664" y="845899"/>
          <a:ext cx="9274630" cy="5898888"/>
        </p:xfrm>
        <a:graphic>
          <a:graphicData uri="http://schemas.openxmlformats.org/drawingml/2006/table">
            <a:tbl>
              <a:tblPr firstRow="1" bandRow="1">
                <a:tableStyleId>{5C22544A-7EE6-4342-B048-85BDC9FD1C3A}</a:tableStyleId>
              </a:tblPr>
              <a:tblGrid>
                <a:gridCol w="3196046">
                  <a:extLst>
                    <a:ext uri="{9D8B030D-6E8A-4147-A177-3AD203B41FA5}">
                      <a16:colId xmlns:a16="http://schemas.microsoft.com/office/drawing/2014/main" val="8756346"/>
                    </a:ext>
                  </a:extLst>
                </a:gridCol>
                <a:gridCol w="4084321">
                  <a:extLst>
                    <a:ext uri="{9D8B030D-6E8A-4147-A177-3AD203B41FA5}">
                      <a16:colId xmlns:a16="http://schemas.microsoft.com/office/drawing/2014/main" val="2289324825"/>
                    </a:ext>
                  </a:extLst>
                </a:gridCol>
                <a:gridCol w="1994263">
                  <a:extLst>
                    <a:ext uri="{9D8B030D-6E8A-4147-A177-3AD203B41FA5}">
                      <a16:colId xmlns:a16="http://schemas.microsoft.com/office/drawing/2014/main" val="14541980"/>
                    </a:ext>
                  </a:extLst>
                </a:gridCol>
              </a:tblGrid>
              <a:tr h="358237">
                <a:tc>
                  <a:txBody>
                    <a:bodyPr/>
                    <a:lstStyle/>
                    <a:p>
                      <a:pPr algn="l" fontAlgn="b"/>
                      <a:r>
                        <a:rPr lang="en-GB" sz="2400" u="none" strike="noStrike" dirty="0">
                          <a:effectLst/>
                        </a:rPr>
                        <a:t>Name</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Design</a:t>
                      </a:r>
                      <a:endParaRPr lang="en-GB" sz="2400" b="1" i="0" u="none" strike="noStrike" dirty="0">
                        <a:solidFill>
                          <a:schemeClr val="tx1"/>
                        </a:solidFill>
                        <a:effectLst/>
                        <a:latin typeface="Calibri" panose="020F0502020204030204" pitchFamily="34" charset="0"/>
                      </a:endParaRPr>
                    </a:p>
                  </a:txBody>
                  <a:tcPr marL="7620" marR="7620" marT="7620" marB="0" anchor="b"/>
                </a:tc>
                <a:tc>
                  <a:txBody>
                    <a:bodyPr/>
                    <a:lstStyle/>
                    <a:p>
                      <a:pPr algn="l" fontAlgn="b"/>
                      <a:r>
                        <a:rPr lang="en-GB" sz="2400" u="none" strike="noStrike" dirty="0">
                          <a:effectLst/>
                        </a:rPr>
                        <a:t>N</a:t>
                      </a:r>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358237">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39973985"/>
                  </a:ext>
                </a:extLst>
              </a:tr>
              <a:tr h="358237">
                <a:tc>
                  <a:txBody>
                    <a:bodyPr/>
                    <a:lstStyle/>
                    <a:p>
                      <a:pPr algn="l" fontAlgn="ctr"/>
                      <a:r>
                        <a:rPr lang="en-GB" sz="2400" u="none" strike="noStrike" dirty="0" err="1" smtClean="0">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rheumatoid</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185</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8237">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8237">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8237">
                <a:tc>
                  <a:txBody>
                    <a:bodyPr/>
                    <a:lstStyle/>
                    <a:p>
                      <a:pPr algn="l" fontAlgn="ctr"/>
                      <a:r>
                        <a:rPr lang="en-GB" sz="2400" u="none" strike="noStrike">
                          <a:effectLst/>
                        </a:rPr>
                        <a:t>STANLEY lah1</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solidFill>
                            <a:srgbClr val="FF0000"/>
                          </a:solidFill>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8237">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1496</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709164">
                <a:tc>
                  <a:txBody>
                    <a:bodyPr/>
                    <a:lstStyle/>
                    <a:p>
                      <a:pPr algn="l" fontAlgn="ctr"/>
                      <a:r>
                        <a:rPr lang="en-GB" sz="2400" u="none" strike="noStrike" dirty="0" smtClean="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709164">
                <a:tc>
                  <a:txBody>
                    <a:bodyPr/>
                    <a:lstStyle/>
                    <a:p>
                      <a:pPr algn="l" fontAlgn="ctr"/>
                      <a:r>
                        <a:rPr lang="en-GB" sz="2400" u="none" strike="noStrike">
                          <a:effectLst/>
                        </a:rPr>
                        <a:t>Estonian Biobank</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a:effectLst/>
                        </a:rPr>
                        <a:t>487</a:t>
                      </a:r>
                      <a:endParaRPr lang="en-GB" sz="2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8237">
                <a:tc>
                  <a:txBody>
                    <a:bodyPr/>
                    <a:lstStyle/>
                    <a:p>
                      <a:pPr algn="l" fontAlgn="ctr"/>
                      <a:r>
                        <a:rPr lang="en-GB" sz="2400" u="none" strike="noStrike">
                          <a:effectLst/>
                        </a:rPr>
                        <a:t>INTERVAL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8237">
                <a:tc>
                  <a:txBody>
                    <a:bodyPr/>
                    <a:lstStyle/>
                    <a:p>
                      <a:pPr algn="l" fontAlgn="ctr"/>
                      <a:r>
                        <a:rPr lang="en-GB" sz="2400" u="none" strike="noStrike">
                          <a:effectLst/>
                        </a:rPr>
                        <a:t>KORA F4</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8237">
                <a:tc>
                  <a:txBody>
                    <a:bodyPr/>
                    <a:lstStyle/>
                    <a:p>
                      <a:pPr algn="l" fontAlgn="ctr"/>
                      <a:r>
                        <a:rPr lang="en-GB" sz="2400" u="none" strike="noStrike">
                          <a:effectLst/>
                        </a:rPr>
                        <a:t>ORCADES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358237">
                <a:tc>
                  <a:txBody>
                    <a:bodyPr/>
                    <a:lstStyle/>
                    <a:p>
                      <a:pPr algn="l" fontAlgn="ctr"/>
                      <a:r>
                        <a:rPr lang="en-GB" sz="2400" u="none" strike="noStrike">
                          <a:effectLst/>
                        </a:rPr>
                        <a:t>VIS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18708248"/>
                  </a:ext>
                </a:extLst>
              </a:tr>
              <a:tr h="358237">
                <a:tc>
                  <a:txBody>
                    <a:bodyPr/>
                    <a:lstStyle/>
                    <a:p>
                      <a:pPr algn="l" fontAlgn="ctr"/>
                      <a:r>
                        <a:rPr lang="en-GB" sz="2400" u="none" strike="noStrike">
                          <a:effectLst/>
                        </a:rPr>
                        <a:t>Total</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b"/>
                      <a:r>
                        <a:rPr lang="en-GB" sz="2400" u="none" strike="noStrike" dirty="0">
                          <a:effectLst/>
                        </a:rPr>
                        <a:t>15335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176863419"/>
                  </a:ext>
                </a:extLst>
              </a:tr>
            </a:tbl>
          </a:graphicData>
        </a:graphic>
      </p:graphicFrame>
    </p:spTree>
    <p:extLst>
      <p:ext uri="{BB962C8B-B14F-4D97-AF65-F5344CB8AC3E}">
        <p14:creationId xmlns:p14="http://schemas.microsoft.com/office/powerpoint/2010/main" val="19956741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t>
            </a:r>
            <a:r>
              <a:rPr lang="en-GB" dirty="0" smtClean="0"/>
              <a:t>AILD results including </a:t>
            </a:r>
            <a:r>
              <a:rPr lang="en-GB" dirty="0" err="1" smtClean="0"/>
              <a:t>PhenoScanner</a:t>
            </a:r>
            <a:r>
              <a:rPr lang="en-GB" dirty="0" smtClean="0"/>
              <a:t> v2.</a:t>
            </a:r>
          </a:p>
          <a:p>
            <a:r>
              <a:rPr lang="en-GB" dirty="0" smtClean="0"/>
              <a:t>9/5/19 </a:t>
            </a:r>
            <a:r>
              <a:rPr lang="en-GB" dirty="0"/>
              <a:t>– </a:t>
            </a:r>
            <a:r>
              <a:rPr lang="en-GB" dirty="0" smtClean="0"/>
              <a:t>BHF poster.</a:t>
            </a:r>
          </a:p>
          <a:p>
            <a:r>
              <a:rPr lang="en-GB" dirty="0" smtClean="0"/>
              <a:t>27/3/19 </a:t>
            </a:r>
            <a:r>
              <a:rPr lang="en-GB" dirty="0"/>
              <a:t>–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err="1" smtClean="0"/>
              <a:t>Olink</a:t>
            </a:r>
            <a:r>
              <a:rPr lang="en-GB" b="1" dirty="0"/>
              <a:t> Proximity Extension Assay (PEA)</a:t>
            </a:r>
            <a:br>
              <a:rPr lang="en-GB" b="1" dirty="0"/>
            </a:br>
            <a:r>
              <a:rPr lang="en-GB" b="1" dirty="0"/>
              <a:t>technology</a:t>
            </a:r>
          </a:p>
        </p:txBody>
      </p:sp>
      <p:sp>
        <p:nvSpPr>
          <p:cNvPr id="3" name="Content Placeholder 2"/>
          <p:cNvSpPr>
            <a:spLocks noGrp="1"/>
          </p:cNvSpPr>
          <p:nvPr>
            <p:ph idx="1"/>
          </p:nvPr>
        </p:nvSpPr>
        <p:spPr/>
        <p:txBody>
          <a:bodyPr/>
          <a:lstStyle/>
          <a:p>
            <a:r>
              <a:rPr lang="en-GB" dirty="0" smtClean="0"/>
              <a:t>Multiplex </a:t>
            </a:r>
            <a:r>
              <a:rPr lang="en-GB" dirty="0"/>
              <a:t>immunoassays that measure 92 proteins across 96 samples simultaneously using only one microliter of serum, </a:t>
            </a:r>
            <a:r>
              <a:rPr lang="en-GB" dirty="0" smtClean="0"/>
              <a:t>plasma, etc.</a:t>
            </a:r>
          </a:p>
          <a:p>
            <a:r>
              <a:rPr lang="en-GB" dirty="0" smtClean="0"/>
              <a:t>A </a:t>
            </a:r>
            <a:r>
              <a:rPr lang="en-GB" dirty="0"/>
              <a:t>pair of </a:t>
            </a:r>
            <a:r>
              <a:rPr lang="en-GB" dirty="0" smtClean="0"/>
              <a:t>oligonucleotide-label(l)</a:t>
            </a:r>
            <a:r>
              <a:rPr lang="en-GB" dirty="0" err="1" smtClean="0"/>
              <a:t>ed</a:t>
            </a:r>
            <a:r>
              <a:rPr lang="en-GB" dirty="0" smtClean="0"/>
              <a:t> </a:t>
            </a:r>
            <a:r>
              <a:rPr lang="en-GB" dirty="0"/>
              <a:t>antibodies (“probes”) are allowed to pair-wise bind to the target protein present in the sample in a homogeneous assay, with no need for washing. When the two probes are in close proximity, a new PCR target sequence is formed by a proximity-dependent DNA polymerization event. The resulting sequence is subsequently detected and quantified using standard real-time PCR</a:t>
            </a:r>
            <a:r>
              <a:rPr lang="en-GB" dirty="0" smtClean="0"/>
              <a:t>.</a:t>
            </a:r>
          </a:p>
          <a:p>
            <a:pPr marL="0" indent="0">
              <a:buNone/>
            </a:pPr>
            <a:r>
              <a:rPr lang="en-GB" i="1" dirty="0" smtClean="0"/>
              <a:t>from https://www.olink.com/data-you-can-trust/technology/</a:t>
            </a:r>
            <a:endParaRPr lang="en-GB" i="1" dirty="0"/>
          </a:p>
        </p:txBody>
      </p:sp>
    </p:spTree>
    <p:extLst>
      <p:ext uri="{BB962C8B-B14F-4D97-AF65-F5344CB8AC3E}">
        <p14:creationId xmlns:p14="http://schemas.microsoft.com/office/powerpoint/2010/main" val="685193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Statistical analysis</a:t>
            </a:r>
            <a:endParaRPr lang="en-GB" b="1" dirty="0"/>
          </a:p>
        </p:txBody>
      </p:sp>
      <p:sp>
        <p:nvSpPr>
          <p:cNvPr id="3" name="Content Placeholder 2"/>
          <p:cNvSpPr>
            <a:spLocks noGrp="1"/>
          </p:cNvSpPr>
          <p:nvPr>
            <p:ph idx="1"/>
          </p:nvPr>
        </p:nvSpPr>
        <p:spPr/>
        <p:txBody>
          <a:bodyPr>
            <a:normAutofit fontScale="92500" lnSpcReduction="20000"/>
          </a:bodyPr>
          <a:lstStyle/>
          <a:p>
            <a:r>
              <a:rPr lang="en-GB" altLang="en-US" b="1" dirty="0">
                <a:latin typeface="Arial" charset="0"/>
              </a:rPr>
              <a:t>Proteins</a:t>
            </a:r>
            <a:r>
              <a:rPr lang="en-GB" altLang="en-US" dirty="0">
                <a:latin typeface="Arial" charset="0"/>
              </a:rPr>
              <a:t>. inverse normal transformed </a:t>
            </a:r>
            <a:r>
              <a:rPr lang="en-GB" altLang="en-US" dirty="0" err="1">
                <a:latin typeface="Arial" charset="0"/>
              </a:rPr>
              <a:t>Olink</a:t>
            </a:r>
            <a:r>
              <a:rPr lang="en-GB" altLang="en-US" dirty="0">
                <a:latin typeface="Arial" charset="0"/>
              </a:rPr>
              <a:t>/inflammation.</a:t>
            </a:r>
          </a:p>
          <a:p>
            <a:r>
              <a:rPr lang="en-GB" altLang="en-US" b="1" dirty="0" smtClean="0">
                <a:latin typeface="Arial" charset="0"/>
              </a:rPr>
              <a:t>Genotypes</a:t>
            </a:r>
            <a:r>
              <a:rPr lang="en-GB" altLang="en-US" dirty="0" smtClean="0">
                <a:latin typeface="Arial" charset="0"/>
              </a:rPr>
              <a:t>. 1000Genomes, </a:t>
            </a:r>
            <a:r>
              <a:rPr lang="en-GB" altLang="en-US" dirty="0">
                <a:latin typeface="Arial" charset="0"/>
              </a:rPr>
              <a:t>HRC or </a:t>
            </a:r>
            <a:r>
              <a:rPr lang="en-GB" altLang="en-US" dirty="0" smtClean="0">
                <a:latin typeface="Arial" charset="0"/>
              </a:rPr>
              <a:t>UK10K+1000Genomes imputed genotypes. </a:t>
            </a:r>
          </a:p>
          <a:p>
            <a:r>
              <a:rPr lang="en-GB" altLang="en-US" b="1" dirty="0" smtClean="0">
                <a:latin typeface="Arial" charset="0"/>
              </a:rPr>
              <a:t>Model</a:t>
            </a:r>
            <a:r>
              <a:rPr lang="en-GB" altLang="en-US" dirty="0" smtClean="0">
                <a:latin typeface="Arial" charset="0"/>
              </a:rPr>
              <a:t>. Additive </a:t>
            </a:r>
            <a:r>
              <a:rPr lang="en-GB" altLang="en-US" dirty="0">
                <a:latin typeface="Arial" charset="0"/>
              </a:rPr>
              <a:t>genetic model </a:t>
            </a:r>
            <a:r>
              <a:rPr lang="en-GB" altLang="en-US" dirty="0" smtClean="0">
                <a:latin typeface="Arial" charset="0"/>
              </a:rPr>
              <a:t>with </a:t>
            </a:r>
            <a:r>
              <a:rPr lang="en-GB" altLang="en-US" dirty="0">
                <a:latin typeface="Arial" charset="0"/>
              </a:rPr>
              <a:t>adjustment for sex, age, principal components and/or cohort-specific covariates. </a:t>
            </a:r>
            <a:endParaRPr lang="en-GB" altLang="en-US" dirty="0" smtClean="0">
              <a:latin typeface="Arial" charset="0"/>
            </a:endParaRPr>
          </a:p>
          <a:p>
            <a:r>
              <a:rPr lang="en-GB" altLang="en-US" b="1" dirty="0" smtClean="0">
                <a:latin typeface="Arial" charset="0"/>
              </a:rPr>
              <a:t>Meta-analysis</a:t>
            </a:r>
            <a:r>
              <a:rPr lang="en-GB" altLang="en-US" dirty="0" smtClean="0">
                <a:latin typeface="Arial" charset="0"/>
              </a:rPr>
              <a:t>. Per-</a:t>
            </a:r>
            <a:r>
              <a:rPr lang="en-GB" altLang="en-US" dirty="0" smtClean="0">
                <a:latin typeface="Arial" charset="0"/>
                <a:ea typeface="SimSun" pitchFamily="2" charset="-122"/>
              </a:rPr>
              <a:t>SNP meta-analysis on effect sizes </a:t>
            </a:r>
            <a:r>
              <a:rPr lang="en-GB" altLang="en-US" dirty="0">
                <a:latin typeface="Arial" charset="0"/>
                <a:ea typeface="SimSun" pitchFamily="2" charset="-122"/>
              </a:rPr>
              <a:t>through </a:t>
            </a:r>
            <a:r>
              <a:rPr lang="en-GB" altLang="en-US" dirty="0" smtClean="0">
                <a:latin typeface="Arial" charset="0"/>
                <a:ea typeface="SimSun" pitchFamily="2" charset="-122"/>
              </a:rPr>
              <a:t>METAL.</a:t>
            </a:r>
          </a:p>
          <a:p>
            <a:r>
              <a:rPr lang="en-GB" altLang="en-US" b="1" dirty="0" smtClean="0">
                <a:latin typeface="Arial" charset="0"/>
                <a:ea typeface="SimSun" pitchFamily="2" charset="-122"/>
              </a:rPr>
              <a:t>Independent signals. </a:t>
            </a:r>
            <a:r>
              <a:rPr lang="en-GB" altLang="en-US" dirty="0" smtClean="0">
                <a:latin typeface="Arial" charset="0"/>
                <a:ea typeface="SimSun" pitchFamily="2" charset="-122"/>
              </a:rPr>
              <a:t>PLINK clumping and </a:t>
            </a:r>
            <a:r>
              <a:rPr lang="en-GB" altLang="en-US" dirty="0">
                <a:latin typeface="Arial" charset="0"/>
                <a:ea typeface="SimSun" pitchFamily="2" charset="-122"/>
              </a:rPr>
              <a:t>joint/conditional analysis with </a:t>
            </a:r>
            <a:r>
              <a:rPr lang="en-GB" altLang="en-US" dirty="0" smtClean="0">
                <a:latin typeface="Arial" charset="0"/>
                <a:ea typeface="SimSun" pitchFamily="2" charset="-122"/>
              </a:rPr>
              <a:t>GCTA. </a:t>
            </a:r>
            <a:r>
              <a:rPr lang="en-GB" altLang="en-US" dirty="0" smtClean="0">
                <a:latin typeface="Arial" charset="0"/>
                <a:ea typeface="SimSun" pitchFamily="2" charset="-122"/>
              </a:rPr>
              <a:t>1. Both </a:t>
            </a:r>
            <a:r>
              <a:rPr lang="en-GB" altLang="en-US" dirty="0" smtClean="0">
                <a:latin typeface="Arial" charset="0"/>
                <a:ea typeface="SimSun" pitchFamily="2" charset="-122"/>
              </a:rPr>
              <a:t>1000Genomes </a:t>
            </a:r>
            <a:r>
              <a:rPr lang="en-GB" altLang="en-US" dirty="0">
                <a:latin typeface="Arial" charset="0"/>
                <a:ea typeface="SimSun" pitchFamily="2" charset="-122"/>
              </a:rPr>
              <a:t>and individual level genotype data from INTERVAL were used as LD reference </a:t>
            </a:r>
            <a:r>
              <a:rPr lang="en-GB" altLang="en-US" dirty="0" smtClean="0">
                <a:latin typeface="Arial" charset="0"/>
                <a:ea typeface="SimSun" pitchFamily="2" charset="-122"/>
              </a:rPr>
              <a:t>panels; 2. Both </a:t>
            </a:r>
            <a:r>
              <a:rPr lang="en-GB" altLang="en-US" dirty="0" err="1" smtClean="0">
                <a:latin typeface="Arial" charset="0"/>
                <a:ea typeface="SimSun" pitchFamily="2" charset="-122"/>
              </a:rPr>
              <a:t>Genomewide</a:t>
            </a:r>
            <a:r>
              <a:rPr lang="en-GB" altLang="en-US" dirty="0" smtClean="0">
                <a:latin typeface="Arial" charset="0"/>
                <a:ea typeface="SimSun" pitchFamily="2" charset="-122"/>
              </a:rPr>
              <a:t> and by approximately </a:t>
            </a:r>
            <a:r>
              <a:rPr lang="en-GB" altLang="en-US" dirty="0">
                <a:latin typeface="Arial" charset="0"/>
                <a:ea typeface="SimSun" pitchFamily="2" charset="-122"/>
              </a:rPr>
              <a:t>independent LD </a:t>
            </a:r>
            <a:r>
              <a:rPr lang="en-GB" altLang="en-US" dirty="0" smtClean="0">
                <a:latin typeface="Arial" charset="0"/>
                <a:ea typeface="SimSun" pitchFamily="2" charset="-122"/>
              </a:rPr>
              <a:t>(AILD) blocks; 3. </a:t>
            </a:r>
            <a:r>
              <a:rPr lang="en-GB" altLang="en-US" dirty="0" err="1" smtClean="0">
                <a:latin typeface="Arial" charset="0"/>
                <a:ea typeface="SimSun" pitchFamily="2" charset="-122"/>
              </a:rPr>
              <a:t>Bonferroni</a:t>
            </a:r>
            <a:r>
              <a:rPr lang="en-GB" altLang="en-US" dirty="0" smtClean="0">
                <a:latin typeface="Arial" charset="0"/>
                <a:ea typeface="SimSun" pitchFamily="2" charset="-122"/>
              </a:rPr>
              <a:t> </a:t>
            </a:r>
            <a:r>
              <a:rPr lang="en-GB" altLang="en-US" dirty="0">
                <a:latin typeface="Arial" charset="0"/>
                <a:ea typeface="SimSun" pitchFamily="2" charset="-122"/>
              </a:rPr>
              <a:t>correction on </a:t>
            </a:r>
            <a:r>
              <a:rPr lang="en-GB" altLang="en-US" dirty="0" err="1">
                <a:latin typeface="Arial" charset="0"/>
                <a:ea typeface="SimSun" pitchFamily="2" charset="-122"/>
              </a:rPr>
              <a:t>genomewide</a:t>
            </a:r>
            <a:r>
              <a:rPr lang="en-GB" altLang="en-US" dirty="0">
                <a:latin typeface="Arial" charset="0"/>
                <a:ea typeface="SimSun" pitchFamily="2" charset="-122"/>
              </a:rPr>
              <a:t> </a:t>
            </a:r>
            <a:r>
              <a:rPr lang="en-GB" altLang="en-US" dirty="0" smtClean="0">
                <a:latin typeface="Arial" charset="0"/>
                <a:ea typeface="SimSun" pitchFamily="2" charset="-122"/>
              </a:rPr>
              <a:t>significance ~ 5e-10</a:t>
            </a:r>
            <a:r>
              <a:rPr lang="en-GB" altLang="en-US" dirty="0" smtClean="0">
                <a:latin typeface="Arial" charset="0"/>
                <a:ea typeface="SimSun" pitchFamily="2" charset="-122"/>
              </a:rPr>
              <a:t>.</a:t>
            </a:r>
          </a:p>
          <a:p>
            <a:r>
              <a:rPr lang="en-GB" altLang="en-US" dirty="0" smtClean="0">
                <a:latin typeface="Arial" charset="0"/>
                <a:ea typeface="SimSun" pitchFamily="2" charset="-122"/>
              </a:rPr>
              <a:t>Other downstream analysis such as </a:t>
            </a:r>
            <a:r>
              <a:rPr lang="en-GB" altLang="en-US" dirty="0" err="1" smtClean="0">
                <a:latin typeface="Arial" charset="0"/>
                <a:ea typeface="SimSun" pitchFamily="2" charset="-122"/>
              </a:rPr>
              <a:t>PhenoScanner</a:t>
            </a:r>
            <a:r>
              <a:rPr lang="en-GB" altLang="en-US" dirty="0" smtClean="0">
                <a:latin typeface="Arial" charset="0"/>
                <a:ea typeface="SimSun" pitchFamily="2" charset="-122"/>
              </a:rPr>
              <a:t>.</a:t>
            </a:r>
            <a:endParaRPr lang="en-GB" altLang="en-US" dirty="0">
              <a:latin typeface="Arial" charset="0"/>
              <a:ea typeface="SimSun" pitchFamily="2" charset="-122"/>
            </a:endParaRPr>
          </a:p>
          <a:p>
            <a:endParaRPr lang="en-GB" dirty="0"/>
          </a:p>
        </p:txBody>
      </p:sp>
    </p:spTree>
    <p:extLst>
      <p:ext uri="{BB962C8B-B14F-4D97-AF65-F5344CB8AC3E}">
        <p14:creationId xmlns:p14="http://schemas.microsoft.com/office/powerpoint/2010/main" val="2830750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Association analysis for KORA</a:t>
            </a:r>
          </a:p>
        </p:txBody>
      </p:sp>
      <p:sp>
        <p:nvSpPr>
          <p:cNvPr id="3" name="Content Placeholder 2"/>
          <p:cNvSpPr>
            <a:spLocks noGrp="1"/>
          </p:cNvSpPr>
          <p:nvPr>
            <p:ph idx="1"/>
          </p:nvPr>
        </p:nvSpPr>
        <p:spPr/>
        <p:txBody>
          <a:bodyPr/>
          <a:lstStyle/>
          <a:p>
            <a:r>
              <a:rPr lang="en-GB" dirty="0"/>
              <a:t>Pilot with success/failure with BOLT-LMM on </a:t>
            </a:r>
            <a:r>
              <a:rPr lang="en-GB" dirty="0" smtClean="0"/>
              <a:t>OPG/TNFSF14.</a:t>
            </a:r>
            <a:endParaRPr lang="en-GB" dirty="0"/>
          </a:p>
          <a:p>
            <a:r>
              <a:rPr lang="en-GB" dirty="0"/>
              <a:t>Switch to SNPTEST on transformed measurement ~ </a:t>
            </a:r>
            <a:r>
              <a:rPr lang="en-GB" dirty="0" smtClean="0"/>
              <a:t>age+sex+PC1-PC5, where PCs were derived from pruned SNPs.</a:t>
            </a:r>
            <a:endParaRPr lang="en-GB" dirty="0"/>
          </a:p>
          <a:p>
            <a:r>
              <a:rPr lang="en-GB" dirty="0"/>
              <a:t>Exclusion of six related </a:t>
            </a:r>
            <a:r>
              <a:rPr lang="en-GB" dirty="0" smtClean="0"/>
              <a:t>individuals.</a:t>
            </a:r>
            <a:endParaRPr lang="en-GB" dirty="0"/>
          </a:p>
          <a:p>
            <a:r>
              <a:rPr lang="en-GB" dirty="0"/>
              <a:t>INFO score was compared between SNPTEST and </a:t>
            </a:r>
            <a:r>
              <a:rPr lang="en-GB" dirty="0" err="1"/>
              <a:t>qctool</a:t>
            </a:r>
            <a:r>
              <a:rPr lang="en-GB" dirty="0"/>
              <a:t> –</a:t>
            </a:r>
            <a:r>
              <a:rPr lang="en-GB" dirty="0" err="1" smtClean="0"/>
              <a:t>snp</a:t>
            </a:r>
            <a:r>
              <a:rPr lang="en-GB" dirty="0" smtClean="0"/>
              <a:t>-stats.</a:t>
            </a:r>
            <a:endParaRPr lang="en-GB" dirty="0"/>
          </a:p>
          <a:p>
            <a:r>
              <a:rPr lang="en-GB" dirty="0"/>
              <a:t>Final sample size </a:t>
            </a:r>
            <a:r>
              <a:rPr lang="en-GB" dirty="0" smtClean="0"/>
              <a:t>N=1,064.</a:t>
            </a:r>
            <a:endParaRPr lang="en-GB" dirty="0"/>
          </a:p>
          <a:p>
            <a:r>
              <a:rPr lang="en-GB" dirty="0"/>
              <a:t>Several disruptions on cardio/TRYGGVE and FGF.5 for #</a:t>
            </a:r>
            <a:r>
              <a:rPr lang="en-GB" dirty="0" smtClean="0"/>
              <a:t>SNPs.</a:t>
            </a:r>
            <a:endParaRPr lang="en-GB" dirty="0"/>
          </a:p>
        </p:txBody>
      </p:sp>
    </p:spTree>
    <p:extLst>
      <p:ext uri="{BB962C8B-B14F-4D97-AF65-F5344CB8AC3E}">
        <p14:creationId xmlns:p14="http://schemas.microsoft.com/office/powerpoint/2010/main" val="2298769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(METAL)</a:t>
            </a:r>
            <a:endParaRPr lang="en-GB" b="1" dirty="0"/>
          </a:p>
        </p:txBody>
      </p:sp>
      <p:sp>
        <p:nvSpPr>
          <p:cNvPr id="3" name="Content Placeholder 2"/>
          <p:cNvSpPr>
            <a:spLocks noGrp="1"/>
          </p:cNvSpPr>
          <p:nvPr>
            <p:ph idx="1"/>
          </p:nvPr>
        </p:nvSpPr>
        <p:spPr/>
        <p:txBody>
          <a:bodyPr/>
          <a:lstStyle/>
          <a:p>
            <a:r>
              <a:rPr lang="en-GB" dirty="0"/>
              <a:t>TACKPOSITIONS/CUSTOMVARIABLE with 2018-08-28 release.</a:t>
            </a:r>
          </a:p>
          <a:p>
            <a:r>
              <a:rPr lang="en-GB" dirty="0"/>
              <a:t>~ 36hr on TRYGGVE.</a:t>
            </a:r>
          </a:p>
          <a:p>
            <a:r>
              <a:rPr lang="en-GB" dirty="0"/>
              <a:t>No GC correction (</a:t>
            </a:r>
            <a:r>
              <a:rPr lang="en-GB" dirty="0" err="1"/>
              <a:t>polygenicity</a:t>
            </a:r>
            <a:r>
              <a:rPr lang="en-GB" dirty="0"/>
              <a:t>/population stratification) on individual studies.</a:t>
            </a:r>
          </a:p>
          <a:p>
            <a:r>
              <a:rPr lang="en-GB" dirty="0"/>
              <a:t>Effect size-based </a:t>
            </a:r>
            <a:r>
              <a:rPr lang="en-GB" dirty="0" smtClean="0"/>
              <a:t>(as composed to the p-value based counterpart</a:t>
            </a:r>
            <a:r>
              <a:rPr lang="en-GB" dirty="0"/>
              <a:t>).</a:t>
            </a:r>
          </a:p>
          <a:p>
            <a:r>
              <a:rPr lang="en-GB" dirty="0"/>
              <a:t>N&gt;=10.</a:t>
            </a:r>
          </a:p>
          <a:p>
            <a:endParaRPr lang="en-GB" dirty="0"/>
          </a:p>
        </p:txBody>
      </p:sp>
    </p:spTree>
    <p:extLst>
      <p:ext uri="{BB962C8B-B14F-4D97-AF65-F5344CB8AC3E}">
        <p14:creationId xmlns:p14="http://schemas.microsoft.com/office/powerpoint/2010/main" val="3002967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Meta-analysis as quality control</a:t>
            </a:r>
            <a:endParaRPr lang="en-GB" b="1" dirty="0"/>
          </a:p>
        </p:txBody>
      </p:sp>
      <p:sp>
        <p:nvSpPr>
          <p:cNvPr id="3" name="Content Placeholder 2"/>
          <p:cNvSpPr>
            <a:spLocks noGrp="1"/>
          </p:cNvSpPr>
          <p:nvPr>
            <p:ph idx="1"/>
          </p:nvPr>
        </p:nvSpPr>
        <p:spPr/>
        <p:txBody>
          <a:bodyPr/>
          <a:lstStyle/>
          <a:p>
            <a:r>
              <a:rPr lang="en-GB" dirty="0" smtClean="0"/>
              <a:t>The majority of </a:t>
            </a:r>
            <a:r>
              <a:rPr lang="en-GB" dirty="0" err="1" smtClean="0"/>
              <a:t>sumstats</a:t>
            </a:r>
            <a:r>
              <a:rPr lang="en-GB" dirty="0" smtClean="0"/>
              <a:t> </a:t>
            </a:r>
            <a:r>
              <a:rPr lang="en-GB" dirty="0"/>
              <a:t>are </a:t>
            </a:r>
            <a:r>
              <a:rPr lang="en-GB" dirty="0" smtClean="0"/>
              <a:t>satisfactory</a:t>
            </a:r>
            <a:r>
              <a:rPr lang="en-GB" dirty="0"/>
              <a:t>.</a:t>
            </a:r>
          </a:p>
          <a:p>
            <a:r>
              <a:rPr lang="en-GB" dirty="0" smtClean="0"/>
              <a:t>However, there were a small number (~20) of problematic proteins according to QCGWAS, with which Manhattan </a:t>
            </a:r>
            <a:r>
              <a:rPr lang="en-GB" dirty="0"/>
              <a:t>plots were produced for each protein from each cohort</a:t>
            </a:r>
            <a:r>
              <a:rPr lang="en-GB" dirty="0" smtClean="0"/>
              <a:t>. It appeared that the total number was a function of MAF, from ~20 at 0.03 to 3 at 0.1.</a:t>
            </a:r>
            <a:endParaRPr lang="en-GB" dirty="0"/>
          </a:p>
          <a:p>
            <a:r>
              <a:rPr lang="en-GB" dirty="0" smtClean="0"/>
              <a:t>The QC over </a:t>
            </a:r>
            <a:r>
              <a:rPr lang="en-GB" dirty="0" err="1" smtClean="0"/>
              <a:t>IFN.gamma</a:t>
            </a:r>
            <a:r>
              <a:rPr lang="en-GB" dirty="0" smtClean="0"/>
              <a:t> is given below as example.</a:t>
            </a:r>
          </a:p>
          <a:p>
            <a:pPr lvl="1"/>
            <a:r>
              <a:rPr lang="en-GB" dirty="0" smtClean="0"/>
              <a:t>QCGWAS.</a:t>
            </a:r>
          </a:p>
          <a:p>
            <a:pPr lvl="1"/>
            <a:r>
              <a:rPr lang="en-GB" dirty="0" smtClean="0"/>
              <a:t>Information from cohort on those proteins links to LLOD.</a:t>
            </a:r>
          </a:p>
          <a:p>
            <a:pPr lvl="1"/>
            <a:r>
              <a:rPr lang="en-GB" dirty="0" smtClean="0"/>
              <a:t>Exclusion from METAL.</a:t>
            </a:r>
          </a:p>
          <a:p>
            <a:pPr lvl="1"/>
            <a:r>
              <a:rPr lang="en-GB" dirty="0" smtClean="0"/>
              <a:t>Eventual Manhattan plot.</a:t>
            </a:r>
            <a:endParaRPr lang="en-GB" dirty="0"/>
          </a:p>
        </p:txBody>
      </p:sp>
    </p:spTree>
    <p:extLst>
      <p:ext uri="{BB962C8B-B14F-4D97-AF65-F5344CB8AC3E}">
        <p14:creationId xmlns:p14="http://schemas.microsoft.com/office/powerpoint/2010/main" val="181572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Manhattan </a:t>
            </a:r>
            <a:r>
              <a:rPr lang="en-GB" b="1" dirty="0" smtClean="0"/>
              <a:t>plots (QCGWAS)</a:t>
            </a:r>
            <a:endParaRPr lang="en-GB" b="1" dirty="0"/>
          </a:p>
        </p:txBody>
      </p:sp>
      <p:pic>
        <p:nvPicPr>
          <p:cNvPr id="6" name="Picture 5"/>
          <p:cNvPicPr>
            <a:picLocks noChangeAspect="1"/>
          </p:cNvPicPr>
          <p:nvPr/>
        </p:nvPicPr>
        <p:blipFill>
          <a:blip r:embed="rId2"/>
          <a:stretch>
            <a:fillRect/>
          </a:stretch>
        </p:blipFill>
        <p:spPr>
          <a:xfrm>
            <a:off x="1328446" y="1842264"/>
            <a:ext cx="9685493" cy="4584669"/>
          </a:xfrm>
          <a:prstGeom prst="rect">
            <a:avLst/>
          </a:prstGeom>
        </p:spPr>
      </p:pic>
    </p:spTree>
    <p:extLst>
      <p:ext uri="{BB962C8B-B14F-4D97-AF65-F5344CB8AC3E}">
        <p14:creationId xmlns:p14="http://schemas.microsoft.com/office/powerpoint/2010/main" val="20144316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TotalTime>
  <Words>1598</Words>
  <Application>Microsoft Office PowerPoint</Application>
  <PresentationFormat>Widescreen</PresentationFormat>
  <Paragraphs>212</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SimSun</vt:lpstr>
      <vt:lpstr>Arial</vt:lpstr>
      <vt:lpstr>Calibri</vt:lpstr>
      <vt:lpstr>Calibri Light</vt:lpstr>
      <vt:lpstr>Verdana</vt:lpstr>
      <vt:lpstr>Office Theme</vt:lpstr>
      <vt:lpstr>Genomic dissections of inflammatory proteins</vt:lpstr>
      <vt:lpstr>Introduction</vt:lpstr>
      <vt:lpstr>Study information</vt:lpstr>
      <vt:lpstr>Olink Proximity Extension Assay (PEA) technology</vt:lpstr>
      <vt:lpstr>Statistical analysis</vt:lpstr>
      <vt:lpstr>Association analysis for KORA</vt:lpstr>
      <vt:lpstr>Meta-analysis (METAL)</vt:lpstr>
      <vt:lpstr>Meta-analysis as quality control</vt:lpstr>
      <vt:lpstr>Manhattan plots (QCGWAS)</vt:lpstr>
      <vt:lpstr>Q-Q plot (QCGWAS)</vt:lpstr>
      <vt:lpstr>IFN.gamma ylim=c(0,25) (qqman)</vt:lpstr>
      <vt:lpstr>Associate information on LLOD</vt:lpstr>
      <vt:lpstr>Busy Manhattan plots and % (above LLOD)</vt:lpstr>
      <vt:lpstr>IFN.gamma from &gt;1,000 signals to none (qqman)</vt:lpstr>
      <vt:lpstr>Identification of near-independent signals</vt:lpstr>
      <vt:lpstr>Statistics on AILD blocks</vt:lpstr>
      <vt:lpstr>Results</vt:lpstr>
      <vt:lpstr>375 Signals</vt:lpstr>
      <vt:lpstr>Annotation by PhenoScanner</vt:lpstr>
      <vt:lpstr>Manhattan (L) and Q-Q plots (R) for OPG</vt:lpstr>
      <vt:lpstr>Regional plot (OPG, chr8)</vt:lpstr>
      <vt:lpstr>Forest plot (OPG, chr8)</vt:lpstr>
      <vt:lpstr>Forest plot (OPG, chr17)</vt:lpstr>
      <vt:lpstr>Effect size ~ AF (L) and meta/J (R, r=0.93)</vt:lpstr>
      <vt:lpstr>Conclusion</vt:lpstr>
      <vt:lpstr>Outlook of the analysis</vt:lpstr>
      <vt:lpstr>Additional aspects</vt:lpstr>
      <vt:lpstr>References</vt:lpstr>
      <vt:lpstr>Acknowledgements</vt:lpstr>
      <vt:lpstr>Landmarks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646</cp:revision>
  <dcterms:created xsi:type="dcterms:W3CDTF">2018-11-11T14:47:16Z</dcterms:created>
  <dcterms:modified xsi:type="dcterms:W3CDTF">2019-05-15T09:35:46Z</dcterms:modified>
</cp:coreProperties>
</file>